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3" ContentType="audio/m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3.xml" ContentType="application/vnd.openxmlformats-officedocument.themeOverr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heme/themeOverride4.xml" ContentType="application/vnd.openxmlformats-officedocument.themeOverride+xml"/>
  <Override PartName="/ppt/notesSlides/notesSlide8.xml" ContentType="application/vnd.openxmlformats-officedocument.presentationml.notesSlide+xml"/>
  <Override PartName="/ppt/theme/themeOverride5.xml" ContentType="application/vnd.openxmlformats-officedocument.themeOverride+xml"/>
  <Override PartName="/ppt/notesSlides/notesSlide9.xml" ContentType="application/vnd.openxmlformats-officedocument.presentationml.notesSlide+xml"/>
  <Override PartName="/ppt/theme/themeOverride6.xml" ContentType="application/vnd.openxmlformats-officedocument.themeOverr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356" r:id="rId2"/>
    <p:sldId id="362" r:id="rId3"/>
    <p:sldId id="352" r:id="rId4"/>
    <p:sldId id="368" r:id="rId5"/>
    <p:sldId id="377" r:id="rId6"/>
    <p:sldId id="374" r:id="rId7"/>
    <p:sldId id="375" r:id="rId8"/>
    <p:sldId id="369" r:id="rId9"/>
    <p:sldId id="373" r:id="rId10"/>
    <p:sldId id="349" r:id="rId11"/>
  </p:sldIdLst>
  <p:sldSz cx="9144000" cy="5143500" type="screen16x9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7F7F7F"/>
    <a:srgbClr val="5F5C5C"/>
    <a:srgbClr val="888382"/>
    <a:srgbClr val="4F4E4E"/>
    <a:srgbClr val="663F2E"/>
    <a:srgbClr val="768EA9"/>
    <a:srgbClr val="508CC2"/>
    <a:srgbClr val="2E75B5"/>
    <a:srgbClr val="0069B8"/>
    <a:srgbClr val="0056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22" autoAdjust="0"/>
    <p:restoredTop sz="85000" autoAdjust="0"/>
  </p:normalViewPr>
  <p:slideViewPr>
    <p:cSldViewPr>
      <p:cViewPr varScale="1">
        <p:scale>
          <a:sx n="121" d="100"/>
          <a:sy n="121" d="100"/>
        </p:scale>
        <p:origin x="556" y="68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6" d="100"/>
          <a:sy n="86" d="100"/>
        </p:scale>
        <p:origin x="-3810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D:\aaaaMSC\individual_project\Gantt%20(version%201).xlsb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1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3956080201305319"/>
          <c:y val="3.2594541284162108E-2"/>
          <c:w val="0.73990593743349653"/>
          <c:h val="0.82973780703897415"/>
        </c:manualLayout>
      </c:layout>
      <c:barChart>
        <c:barDir val="bar"/>
        <c:grouping val="stacked"/>
        <c:varyColors val="0"/>
        <c:ser>
          <c:idx val="0"/>
          <c:order val="0"/>
          <c:tx>
            <c:v>Start Date</c:v>
          </c:tx>
          <c:spPr>
            <a:noFill/>
            <a:ln>
              <a:noFill/>
            </a:ln>
            <a:effectLst/>
          </c:spPr>
          <c:invertIfNegative val="0"/>
          <c:cat>
            <c:strRef>
              <c:f>'Gantt Chart - Manual Duration'!$B$3:$B$12</c:f>
              <c:strCache>
                <c:ptCount val="10"/>
                <c:pt idx="0">
                  <c:v>Read about the project (literature review)</c:v>
                </c:pt>
                <c:pt idx="1">
                  <c:v>Select a suitable voice-controlled system and study</c:v>
                </c:pt>
                <c:pt idx="2">
                  <c:v>Select and purchase components</c:v>
                </c:pt>
                <c:pt idx="3">
                  <c:v>Write the code of basic component</c:v>
                </c:pt>
                <c:pt idx="4">
                  <c:v>Write basic code of  voice-control system</c:v>
                </c:pt>
                <c:pt idx="5">
                  <c:v>Write basic code of WIFI module and screen</c:v>
                </c:pt>
                <c:pt idx="6">
                  <c:v>Implementation and testing</c:v>
                </c:pt>
                <c:pt idx="7">
                  <c:v>Write the final project</c:v>
                </c:pt>
                <c:pt idx="8">
                  <c:v>Preparing for the presentation</c:v>
                </c:pt>
                <c:pt idx="9">
                  <c:v>Presentation and report submission</c:v>
                </c:pt>
              </c:strCache>
            </c:strRef>
          </c:cat>
          <c:val>
            <c:numRef>
              <c:f>'Gantt Chart - Manual Duration'!$C$3:$C$12</c:f>
              <c:numCache>
                <c:formatCode>m/d/yyyy</c:formatCode>
                <c:ptCount val="10"/>
                <c:pt idx="0">
                  <c:v>45269</c:v>
                </c:pt>
                <c:pt idx="1">
                  <c:v>45279</c:v>
                </c:pt>
                <c:pt idx="2">
                  <c:v>45320</c:v>
                </c:pt>
                <c:pt idx="3">
                  <c:v>45334</c:v>
                </c:pt>
                <c:pt idx="4">
                  <c:v>45348</c:v>
                </c:pt>
                <c:pt idx="5">
                  <c:v>45379</c:v>
                </c:pt>
                <c:pt idx="6">
                  <c:v>45410</c:v>
                </c:pt>
                <c:pt idx="7">
                  <c:v>45431</c:v>
                </c:pt>
                <c:pt idx="8">
                  <c:v>45462</c:v>
                </c:pt>
                <c:pt idx="9">
                  <c:v>45518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D61-4EB0-BB71-8B7C24AC98CE}"/>
            </c:ext>
          </c:extLst>
        </c:ser>
        <c:ser>
          <c:idx val="1"/>
          <c:order val="1"/>
          <c:tx>
            <c:v>Days Complete</c:v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72C9DE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DD61-4EB0-BB71-8B7C24AC98CE}"/>
              </c:ext>
            </c:extLst>
          </c:dPt>
          <c:dPt>
            <c:idx val="1"/>
            <c:invertIfNegative val="0"/>
            <c:bubble3D val="0"/>
            <c:spPr>
              <a:solidFill>
                <a:srgbClr val="72C9DE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DD61-4EB0-BB71-8B7C24AC98CE}"/>
              </c:ext>
            </c:extLst>
          </c:dPt>
          <c:dPt>
            <c:idx val="2"/>
            <c:invertIfNegative val="0"/>
            <c:bubble3D val="0"/>
            <c:spPr>
              <a:solidFill>
                <a:srgbClr val="528E77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DD61-4EB0-BB71-8B7C24AC98CE}"/>
              </c:ext>
            </c:extLst>
          </c:dPt>
          <c:dPt>
            <c:idx val="3"/>
            <c:invertIfNegative val="0"/>
            <c:bubble3D val="0"/>
            <c:spPr>
              <a:solidFill>
                <a:srgbClr val="528E77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8-DD61-4EB0-BB71-8B7C24AC98CE}"/>
              </c:ext>
            </c:extLst>
          </c:dPt>
          <c:dPt>
            <c:idx val="4"/>
            <c:invertIfNegative val="0"/>
            <c:bubble3D val="0"/>
            <c:spPr>
              <a:solidFill>
                <a:srgbClr val="528E77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A-DD61-4EB0-BB71-8B7C24AC98CE}"/>
              </c:ext>
            </c:extLst>
          </c:dPt>
          <c:dPt>
            <c:idx val="5"/>
            <c:invertIfNegative val="0"/>
            <c:bubble3D val="0"/>
            <c:spPr>
              <a:solidFill>
                <a:srgbClr val="B86FD7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C-DD61-4EB0-BB71-8B7C24AC98CE}"/>
              </c:ext>
            </c:extLst>
          </c:dPt>
          <c:dPt>
            <c:idx val="6"/>
            <c:invertIfNegative val="0"/>
            <c:bubble3D val="0"/>
            <c:spPr>
              <a:solidFill>
                <a:srgbClr val="B86FD7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E-DD61-4EB0-BB71-8B7C24AC98CE}"/>
              </c:ext>
            </c:extLst>
          </c:dPt>
          <c:dPt>
            <c:idx val="7"/>
            <c:invertIfNegative val="0"/>
            <c:bubble3D val="0"/>
            <c:spPr>
              <a:solidFill>
                <a:srgbClr val="B86FD7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0-DD61-4EB0-BB71-8B7C24AC98CE}"/>
              </c:ext>
            </c:extLst>
          </c:dPt>
          <c:dPt>
            <c:idx val="8"/>
            <c:invertIfNegative val="0"/>
            <c:bubble3D val="0"/>
            <c:spPr>
              <a:solidFill>
                <a:srgbClr val="C14B3A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2-DD61-4EB0-BB71-8B7C24AC98CE}"/>
              </c:ext>
            </c:extLst>
          </c:dPt>
          <c:dPt>
            <c:idx val="9"/>
            <c:invertIfNegative val="0"/>
            <c:bubble3D val="0"/>
            <c:spPr>
              <a:solidFill>
                <a:srgbClr val="C14B3A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4-DD61-4EB0-BB71-8B7C24AC98CE}"/>
              </c:ext>
            </c:extLst>
          </c:dPt>
          <c:dPt>
            <c:idx val="10"/>
            <c:invertIfNegative val="0"/>
            <c:bubble3D val="0"/>
            <c:spPr>
              <a:solidFill>
                <a:srgbClr val="72C9DE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6-DD61-4EB0-BB71-8B7C24AC98CE}"/>
              </c:ext>
            </c:extLst>
          </c:dPt>
          <c:dPt>
            <c:idx val="11"/>
            <c:invertIfNegative val="0"/>
            <c:bubble3D val="0"/>
            <c:spPr>
              <a:solidFill>
                <a:srgbClr val="72C9DE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8-DD61-4EB0-BB71-8B7C24AC98CE}"/>
              </c:ext>
            </c:extLst>
          </c:dPt>
          <c:dPt>
            <c:idx val="12"/>
            <c:invertIfNegative val="0"/>
            <c:bubble3D val="0"/>
            <c:spPr>
              <a:solidFill>
                <a:srgbClr val="72C9DE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A-DD61-4EB0-BB71-8B7C24AC98CE}"/>
              </c:ext>
            </c:extLst>
          </c:dPt>
          <c:dPt>
            <c:idx val="13"/>
            <c:invertIfNegative val="0"/>
            <c:bubble3D val="0"/>
            <c:spPr>
              <a:solidFill>
                <a:srgbClr val="528E77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C-DD61-4EB0-BB71-8B7C24AC98CE}"/>
              </c:ext>
            </c:extLst>
          </c:dPt>
          <c:dPt>
            <c:idx val="14"/>
            <c:invertIfNegative val="0"/>
            <c:bubble3D val="0"/>
            <c:spPr>
              <a:solidFill>
                <a:srgbClr val="528E77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E-DD61-4EB0-BB71-8B7C24AC98CE}"/>
              </c:ext>
            </c:extLst>
          </c:dPt>
          <c:dPt>
            <c:idx val="15"/>
            <c:invertIfNegative val="0"/>
            <c:bubble3D val="0"/>
            <c:spPr>
              <a:solidFill>
                <a:srgbClr val="B86FD7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20-DD61-4EB0-BB71-8B7C24AC98CE}"/>
              </c:ext>
            </c:extLst>
          </c:dPt>
          <c:dPt>
            <c:idx val="16"/>
            <c:invertIfNegative val="0"/>
            <c:bubble3D val="0"/>
            <c:spPr>
              <a:solidFill>
                <a:srgbClr val="B86FD7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22-DD61-4EB0-BB71-8B7C24AC98CE}"/>
              </c:ext>
            </c:extLst>
          </c:dPt>
          <c:cat>
            <c:strRef>
              <c:f>'Gantt Chart - Manual Duration'!$B$3:$B$12</c:f>
              <c:strCache>
                <c:ptCount val="10"/>
                <c:pt idx="0">
                  <c:v>Read about the project (literature review)</c:v>
                </c:pt>
                <c:pt idx="1">
                  <c:v>Select a suitable voice-controlled system and study</c:v>
                </c:pt>
                <c:pt idx="2">
                  <c:v>Select and purchase components</c:v>
                </c:pt>
                <c:pt idx="3">
                  <c:v>Write the code of basic component</c:v>
                </c:pt>
                <c:pt idx="4">
                  <c:v>Write basic code of  voice-control system</c:v>
                </c:pt>
                <c:pt idx="5">
                  <c:v>Write basic code of WIFI module and screen</c:v>
                </c:pt>
                <c:pt idx="6">
                  <c:v>Implementation and testing</c:v>
                </c:pt>
                <c:pt idx="7">
                  <c:v>Write the final project</c:v>
                </c:pt>
                <c:pt idx="8">
                  <c:v>Preparing for the presentation</c:v>
                </c:pt>
                <c:pt idx="9">
                  <c:v>Presentation and report submission</c:v>
                </c:pt>
              </c:strCache>
            </c:strRef>
          </c:cat>
          <c:val>
            <c:numRef>
              <c:f>'Gantt Chart - Manual Duration'!$F$3:$F$12</c:f>
              <c:numCache>
                <c:formatCode>0.00</c:formatCode>
                <c:ptCount val="10"/>
                <c:pt idx="0">
                  <c:v>15</c:v>
                </c:pt>
                <c:pt idx="1">
                  <c:v>40</c:v>
                </c:pt>
                <c:pt idx="2">
                  <c:v>13</c:v>
                </c:pt>
                <c:pt idx="3">
                  <c:v>3.9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23-DD61-4EB0-BB71-8B7C24AC98CE}"/>
            </c:ext>
          </c:extLst>
        </c:ser>
        <c:ser>
          <c:idx val="2"/>
          <c:order val="2"/>
          <c:tx>
            <c:v>Days Remain</c:v>
          </c:tx>
          <c:spPr>
            <a:solidFill>
              <a:srgbClr val="C00000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BBE6EF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25-DD61-4EB0-BB71-8B7C24AC98CE}"/>
              </c:ext>
            </c:extLst>
          </c:dPt>
          <c:dPt>
            <c:idx val="1"/>
            <c:invertIfNegative val="0"/>
            <c:bubble3D val="0"/>
            <c:spPr>
              <a:solidFill>
                <a:srgbClr val="BBE6EF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27-DD61-4EB0-BB71-8B7C24AC98CE}"/>
              </c:ext>
            </c:extLst>
          </c:dPt>
          <c:dPt>
            <c:idx val="2"/>
            <c:invertIfNegative val="0"/>
            <c:bubble3D val="0"/>
            <c:spPr>
              <a:solidFill>
                <a:srgbClr val="AFD3C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29-DD61-4EB0-BB71-8B7C24AC98CE}"/>
              </c:ext>
            </c:extLst>
          </c:dPt>
          <c:dPt>
            <c:idx val="3"/>
            <c:invertIfNegative val="0"/>
            <c:bubble3D val="0"/>
            <c:spPr>
              <a:solidFill>
                <a:srgbClr val="AFD3C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2B-DD61-4EB0-BB71-8B7C24AC98CE}"/>
              </c:ext>
            </c:extLst>
          </c:dPt>
          <c:dPt>
            <c:idx val="4"/>
            <c:invertIfNegative val="0"/>
            <c:bubble3D val="0"/>
            <c:spPr>
              <a:solidFill>
                <a:srgbClr val="AFD3C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2D-DD61-4EB0-BB71-8B7C24AC98CE}"/>
              </c:ext>
            </c:extLst>
          </c:dPt>
          <c:dPt>
            <c:idx val="5"/>
            <c:invertIfNegative val="0"/>
            <c:bubble3D val="0"/>
            <c:spPr>
              <a:solidFill>
                <a:srgbClr val="D5A8E7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2F-DD61-4EB0-BB71-8B7C24AC98CE}"/>
              </c:ext>
            </c:extLst>
          </c:dPt>
          <c:dPt>
            <c:idx val="6"/>
            <c:invertIfNegative val="0"/>
            <c:bubble3D val="0"/>
            <c:spPr>
              <a:solidFill>
                <a:srgbClr val="D5A8E7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31-DD61-4EB0-BB71-8B7C24AC98CE}"/>
              </c:ext>
            </c:extLst>
          </c:dPt>
          <c:dPt>
            <c:idx val="7"/>
            <c:invertIfNegative val="0"/>
            <c:bubble3D val="0"/>
            <c:spPr>
              <a:solidFill>
                <a:srgbClr val="D5A8E7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33-DD61-4EB0-BB71-8B7C24AC98CE}"/>
              </c:ext>
            </c:extLst>
          </c:dPt>
          <c:dPt>
            <c:idx val="8"/>
            <c:invertIfNegative val="0"/>
            <c:bubble3D val="0"/>
            <c:spPr>
              <a:solidFill>
                <a:srgbClr val="E3B3AA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35-DD61-4EB0-BB71-8B7C24AC98CE}"/>
              </c:ext>
            </c:extLst>
          </c:dPt>
          <c:dPt>
            <c:idx val="9"/>
            <c:invertIfNegative val="0"/>
            <c:bubble3D val="0"/>
            <c:spPr>
              <a:solidFill>
                <a:srgbClr val="E3B3AA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37-DD61-4EB0-BB71-8B7C24AC98CE}"/>
              </c:ext>
            </c:extLst>
          </c:dPt>
          <c:dPt>
            <c:idx val="10"/>
            <c:invertIfNegative val="0"/>
            <c:bubble3D val="0"/>
            <c:spPr>
              <a:solidFill>
                <a:srgbClr val="BBE6EF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39-DD61-4EB0-BB71-8B7C24AC98CE}"/>
              </c:ext>
            </c:extLst>
          </c:dPt>
          <c:dPt>
            <c:idx val="11"/>
            <c:invertIfNegative val="0"/>
            <c:bubble3D val="0"/>
            <c:spPr>
              <a:solidFill>
                <a:srgbClr val="BBE6EF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3B-DD61-4EB0-BB71-8B7C24AC98CE}"/>
              </c:ext>
            </c:extLst>
          </c:dPt>
          <c:dPt>
            <c:idx val="12"/>
            <c:invertIfNegative val="0"/>
            <c:bubble3D val="0"/>
            <c:spPr>
              <a:solidFill>
                <a:srgbClr val="BBE6EF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3D-DD61-4EB0-BB71-8B7C24AC98CE}"/>
              </c:ext>
            </c:extLst>
          </c:dPt>
          <c:dPt>
            <c:idx val="13"/>
            <c:invertIfNegative val="0"/>
            <c:bubble3D val="0"/>
            <c:spPr>
              <a:solidFill>
                <a:srgbClr val="AFD3C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3F-DD61-4EB0-BB71-8B7C24AC98CE}"/>
              </c:ext>
            </c:extLst>
          </c:dPt>
          <c:dPt>
            <c:idx val="14"/>
            <c:invertIfNegative val="0"/>
            <c:bubble3D val="0"/>
            <c:spPr>
              <a:solidFill>
                <a:srgbClr val="AFD3C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41-DD61-4EB0-BB71-8B7C24AC98CE}"/>
              </c:ext>
            </c:extLst>
          </c:dPt>
          <c:dPt>
            <c:idx val="15"/>
            <c:invertIfNegative val="0"/>
            <c:bubble3D val="0"/>
            <c:spPr>
              <a:solidFill>
                <a:srgbClr val="D5A8E7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43-DD61-4EB0-BB71-8B7C24AC98CE}"/>
              </c:ext>
            </c:extLst>
          </c:dPt>
          <c:dPt>
            <c:idx val="16"/>
            <c:invertIfNegative val="0"/>
            <c:bubble3D val="0"/>
            <c:spPr>
              <a:solidFill>
                <a:srgbClr val="D5A8E7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45-DD61-4EB0-BB71-8B7C24AC98CE}"/>
              </c:ext>
            </c:extLst>
          </c:dPt>
          <c:cat>
            <c:strRef>
              <c:f>'Gantt Chart - Manual Duration'!$B$3:$B$12</c:f>
              <c:strCache>
                <c:ptCount val="10"/>
                <c:pt idx="0">
                  <c:v>Read about the project (literature review)</c:v>
                </c:pt>
                <c:pt idx="1">
                  <c:v>Select a suitable voice-controlled system and study</c:v>
                </c:pt>
                <c:pt idx="2">
                  <c:v>Select and purchase components</c:v>
                </c:pt>
                <c:pt idx="3">
                  <c:v>Write the code of basic component</c:v>
                </c:pt>
                <c:pt idx="4">
                  <c:v>Write basic code of  voice-control system</c:v>
                </c:pt>
                <c:pt idx="5">
                  <c:v>Write basic code of WIFI module and screen</c:v>
                </c:pt>
                <c:pt idx="6">
                  <c:v>Implementation and testing</c:v>
                </c:pt>
                <c:pt idx="7">
                  <c:v>Write the final project</c:v>
                </c:pt>
                <c:pt idx="8">
                  <c:v>Preparing for the presentation</c:v>
                </c:pt>
                <c:pt idx="9">
                  <c:v>Presentation and report submission</c:v>
                </c:pt>
              </c:strCache>
            </c:strRef>
          </c:cat>
          <c:val>
            <c:numRef>
              <c:f>'Gantt Chart - Manual Duration'!$G$3:$G$12</c:f>
              <c:numCache>
                <c:formatCode>0.00</c:formatCode>
                <c:ptCount val="1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9.1</c:v>
                </c:pt>
                <c:pt idx="4">
                  <c:v>30</c:v>
                </c:pt>
                <c:pt idx="5">
                  <c:v>30</c:v>
                </c:pt>
                <c:pt idx="6">
                  <c:v>20</c:v>
                </c:pt>
                <c:pt idx="7">
                  <c:v>30</c:v>
                </c:pt>
                <c:pt idx="8">
                  <c:v>50</c:v>
                </c:pt>
                <c:pt idx="9">
                  <c:v>18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46-DD61-4EB0-BB71-8B7C24AC98C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-2095074752"/>
        <c:axId val="-2095144704"/>
      </c:barChart>
      <c:catAx>
        <c:axId val="-2095074752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wrap="square" anchor="ctr" anchorCtr="0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2095144704"/>
        <c:crosses val="autoZero"/>
        <c:auto val="1"/>
        <c:lblAlgn val="ctr"/>
        <c:lblOffset val="100"/>
        <c:noMultiLvlLbl val="0"/>
      </c:catAx>
      <c:valAx>
        <c:axId val="-2095144704"/>
        <c:scaling>
          <c:orientation val="minMax"/>
          <c:min val="45269"/>
        </c:scaling>
        <c:delete val="0"/>
        <c:axPos val="t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m/d/yyyy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2095074752"/>
        <c:crosses val="autoZero"/>
        <c:crossBetween val="between"/>
      </c:valAx>
      <c:spPr>
        <a:noFill/>
        <a:ln>
          <a:noFill/>
        </a:ln>
        <a:effectLst/>
      </c:spPr>
    </c:plotArea>
    <c:plotVisOnly val="0"/>
    <c:dispBlanksAs val="gap"/>
    <c:showDLblsOverMax val="0"/>
  </c:chart>
  <c:spPr>
    <a:solidFill>
      <a:schemeClr val="bg1"/>
    </a:solidFill>
    <a:ln w="38100" cap="flat" cmpd="sng" algn="ctr">
      <a:solidFill>
        <a:schemeClr val="accent1"/>
      </a:solidFill>
      <a:round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53A075-29DF-4CAE-8BA7-CDA0ED456C88}" type="datetimeFigureOut">
              <a:rPr lang="zh-CN" altLang="en-US" smtClean="0"/>
              <a:t>2024/3/6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3924EE-29F1-4E68-A53A-86CBCBDF827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2B73EA-EE91-4E33-A9C1-8BF5DD7139A2}" type="datetimeFigureOut">
              <a:rPr lang="zh-CN" altLang="en-US" smtClean="0"/>
              <a:t>2024/3/6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92B679-AE23-4750-8FB0-6513430B895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07988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0" i="0" dirty="0">
                <a:solidFill>
                  <a:srgbClr val="0D0D0D"/>
                </a:solidFill>
                <a:effectLst/>
                <a:latin typeface="Söhne"/>
              </a:rPr>
              <a:t>Based on the block diagram, here are the specific models of each component: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83671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0" i="0" dirty="0">
                <a:solidFill>
                  <a:srgbClr val="0D0D0D"/>
                </a:solidFill>
                <a:effectLst/>
                <a:latin typeface="Söhne"/>
              </a:rPr>
              <a:t>Below is the Gantt chart I originally planned, and everything is proceeding on schedule according to the plan.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0" i="0" dirty="0">
                <a:solidFill>
                  <a:srgbClr val="0D0D0D"/>
                </a:solidFill>
                <a:effectLst/>
                <a:latin typeface="Söhne"/>
              </a:rPr>
              <a:t>These are my study notes, covering the basics of GPIO and interrupt function code.</a:t>
            </a:r>
            <a:endParaRPr lang="zh-CN" altLang="en-US" b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90872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64772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02288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0" i="0" dirty="0">
                <a:solidFill>
                  <a:srgbClr val="0D0D0D"/>
                </a:solidFill>
                <a:effectLst/>
                <a:latin typeface="Söhne"/>
              </a:rPr>
              <a:t>This slide shows the wiring diagram I created, detailing how each device's pins are connected to the NUCLEO board based </a:t>
            </a:r>
            <a:r>
              <a:rPr lang="en-US" altLang="zh-CN" b="0" i="0">
                <a:solidFill>
                  <a:srgbClr val="0D0D0D"/>
                </a:solidFill>
                <a:effectLst/>
                <a:latin typeface="Söhne"/>
              </a:rPr>
              <a:t>on my </a:t>
            </a:r>
            <a:r>
              <a:rPr lang="en-US" altLang="zh-CN" b="0" i="0" dirty="0">
                <a:solidFill>
                  <a:srgbClr val="0D0D0D"/>
                </a:solidFill>
                <a:effectLst/>
                <a:latin typeface="Söhne"/>
              </a:rPr>
              <a:t>block diagram.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12145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/>
              <a:t>2024/3/6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/>
              <a:t>2024/3/6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/>
              <a:t>2024/3/6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/>
              <a:t>2024/3/6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/>
              <a:t>2024/3/6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/>
              <a:t>2024/3/6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/>
              <a:t>2024/3/6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/>
              <a:t>2024/3/6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/>
              <a:t>2024/3/6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/>
              <a:t>2024/3/6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media" Target="../media/media1.mp3"/><Relationship Id="rId7" Type="http://schemas.openxmlformats.org/officeDocument/2006/relationships/image" Target="../media/image2.png"/><Relationship Id="rId2" Type="http://schemas.openxmlformats.org/officeDocument/2006/relationships/tags" Target="../tags/tag1.xml"/><Relationship Id="rId1" Type="http://schemas.openxmlformats.org/officeDocument/2006/relationships/themeOverride" Target="../theme/themeOverride1.xml"/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9.xml"/><Relationship Id="rId4" Type="http://schemas.openxmlformats.org/officeDocument/2006/relationships/audio" Target="../media/media1.mp3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6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5" Type="http://schemas.openxmlformats.org/officeDocument/2006/relationships/chart" Target="../charts/chart1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Relationship Id="rId6" Type="http://schemas.openxmlformats.org/officeDocument/2006/relationships/image" Target="../media/image6.png"/><Relationship Id="rId5" Type="http://schemas.openxmlformats.org/officeDocument/2006/relationships/image" Target="../media/image5.jp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.xml"/><Relationship Id="rId5" Type="http://schemas.openxmlformats.org/officeDocument/2006/relationships/image" Target="../media/image10.jp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video" Target="../media/media2.mp4"/><Relationship Id="rId7" Type="http://schemas.openxmlformats.org/officeDocument/2006/relationships/image" Target="../media/image11.png"/><Relationship Id="rId2" Type="http://schemas.microsoft.com/office/2007/relationships/media" Target="../media/media2.mp4"/><Relationship Id="rId1" Type="http://schemas.openxmlformats.org/officeDocument/2006/relationships/themeOverride" Target="../theme/themeOverride5.xml"/><Relationship Id="rId6" Type="http://schemas.openxmlformats.org/officeDocument/2006/relationships/image" Target="../media/image3.png"/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aula DeAnda - Why Would I Ever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172400" y="-556751"/>
            <a:ext cx="487363" cy="48736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50187">
            <a:off x="-2294788" y="50967"/>
            <a:ext cx="6855716" cy="5996349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5270267" y="-1506546"/>
            <a:ext cx="6855716" cy="5996349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2339752" y="149398"/>
            <a:ext cx="583264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54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Agency FB" panose="020B0503020202020204" pitchFamily="34" charset="0"/>
                <a:cs typeface="+mn-ea"/>
                <a:sym typeface="+mn-lt"/>
              </a:rPr>
              <a:t>ELEL 5882M</a:t>
            </a:r>
            <a:endParaRPr lang="zh-CN" altLang="en-US" sz="5400" spc="300" dirty="0">
              <a:solidFill>
                <a:schemeClr val="tx1">
                  <a:lumMod val="65000"/>
                  <a:lumOff val="35000"/>
                </a:schemeClr>
              </a:solidFill>
              <a:latin typeface="Agency FB" panose="020B0503020202020204" pitchFamily="34" charset="0"/>
              <a:cs typeface="+mn-ea"/>
              <a:sym typeface="+mn-lt"/>
            </a:endParaRPr>
          </a:p>
        </p:txBody>
      </p:sp>
      <p:sp>
        <p:nvSpPr>
          <p:cNvPr id="13" name="TextBox 7"/>
          <p:cNvSpPr>
            <a:spLocks noChangeArrowheads="1"/>
          </p:cNvSpPr>
          <p:nvPr/>
        </p:nvSpPr>
        <p:spPr bwMode="auto">
          <a:xfrm>
            <a:off x="3853510" y="3743671"/>
            <a:ext cx="4534011" cy="1107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defRPr/>
            </a:pP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06/03/2024</a:t>
            </a:r>
          </a:p>
          <a:p>
            <a:pPr algn="ctr">
              <a:defRPr/>
            </a:pP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Junnan Liu</a:t>
            </a:r>
          </a:p>
          <a:p>
            <a:pPr algn="ctr">
              <a:defRPr/>
            </a:pP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201715540</a:t>
            </a:r>
          </a:p>
          <a:p>
            <a:pPr algn="ctr">
              <a:defRPr/>
            </a:pP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el23jl2@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leeds.ac.uk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4" name="TextBox 7"/>
          <p:cNvSpPr>
            <a:spLocks noChangeArrowheads="1"/>
          </p:cNvSpPr>
          <p:nvPr/>
        </p:nvSpPr>
        <p:spPr bwMode="auto">
          <a:xfrm>
            <a:off x="1475032" y="1891236"/>
            <a:ext cx="6193936" cy="677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defRPr/>
            </a:pPr>
            <a:r>
              <a:rPr lang="en-US" altLang="zh-CN" sz="4400" u="sng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19th Weekly Report</a:t>
            </a:r>
            <a:endParaRPr lang="zh-CN" altLang="en-US" sz="4400" u="sng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audio>
              <p:cMediaNode vol="80000" numSld="999">
                <p:cTn id="2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组合 36"/>
          <p:cNvGrpSpPr/>
          <p:nvPr/>
        </p:nvGrpSpPr>
        <p:grpSpPr>
          <a:xfrm>
            <a:off x="533632" y="2406242"/>
            <a:ext cx="1150937" cy="641349"/>
            <a:chOff x="533632" y="2406242"/>
            <a:chExt cx="1150937" cy="641349"/>
          </a:xfrm>
        </p:grpSpPr>
        <p:sp>
          <p:nvSpPr>
            <p:cNvPr id="4" name="Freeform: Shape 3"/>
            <p:cNvSpPr/>
            <p:nvPr/>
          </p:nvSpPr>
          <p:spPr bwMode="auto">
            <a:xfrm>
              <a:off x="533632" y="2406242"/>
              <a:ext cx="1150937" cy="641349"/>
            </a:xfrm>
            <a:custGeom>
              <a:avLst/>
              <a:gdLst>
                <a:gd name="T0" fmla="*/ 0 w 725"/>
                <a:gd name="T1" fmla="*/ 0 h 404"/>
                <a:gd name="T2" fmla="*/ 0 w 725"/>
                <a:gd name="T3" fmla="*/ 404 h 404"/>
                <a:gd name="T4" fmla="*/ 725 w 725"/>
                <a:gd name="T5" fmla="*/ 404 h 404"/>
                <a:gd name="T6" fmla="*/ 324 w 725"/>
                <a:gd name="T7" fmla="*/ 0 h 404"/>
                <a:gd name="T8" fmla="*/ 0 w 725"/>
                <a:gd name="T9" fmla="*/ 0 h 4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5" h="404">
                  <a:moveTo>
                    <a:pt x="0" y="0"/>
                  </a:moveTo>
                  <a:lnTo>
                    <a:pt x="0" y="404"/>
                  </a:lnTo>
                  <a:lnTo>
                    <a:pt x="725" y="404"/>
                  </a:lnTo>
                  <a:lnTo>
                    <a:pt x="32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" name="Freeform: Shape 4"/>
            <p:cNvSpPr/>
            <p:nvPr/>
          </p:nvSpPr>
          <p:spPr bwMode="auto">
            <a:xfrm>
              <a:off x="734449" y="2569754"/>
              <a:ext cx="342652" cy="340075"/>
            </a:xfrm>
            <a:custGeom>
              <a:avLst/>
              <a:gdLst/>
              <a:ahLst/>
              <a:cxnLst>
                <a:cxn ang="0">
                  <a:pos x="33" y="1"/>
                </a:cxn>
                <a:cxn ang="0">
                  <a:pos x="22" y="1"/>
                </a:cxn>
                <a:cxn ang="0">
                  <a:pos x="0" y="28"/>
                </a:cxn>
                <a:cxn ang="0">
                  <a:pos x="22" y="55"/>
                </a:cxn>
                <a:cxn ang="0">
                  <a:pos x="33" y="55"/>
                </a:cxn>
                <a:cxn ang="0">
                  <a:pos x="56" y="28"/>
                </a:cxn>
                <a:cxn ang="0">
                  <a:pos x="20" y="7"/>
                </a:cxn>
                <a:cxn ang="0">
                  <a:pos x="10" y="14"/>
                </a:cxn>
                <a:cxn ang="0">
                  <a:pos x="7" y="19"/>
                </a:cxn>
                <a:cxn ang="0">
                  <a:pos x="11" y="25"/>
                </a:cxn>
                <a:cxn ang="0">
                  <a:pos x="7" y="19"/>
                </a:cxn>
                <a:cxn ang="0">
                  <a:pos x="5" y="30"/>
                </a:cxn>
                <a:cxn ang="0">
                  <a:pos x="12" y="36"/>
                </a:cxn>
                <a:cxn ang="0">
                  <a:pos x="9" y="41"/>
                </a:cxn>
                <a:cxn ang="0">
                  <a:pos x="20" y="49"/>
                </a:cxn>
                <a:cxn ang="0">
                  <a:pos x="25" y="46"/>
                </a:cxn>
                <a:cxn ang="0">
                  <a:pos x="25" y="41"/>
                </a:cxn>
                <a:cxn ang="0">
                  <a:pos x="25" y="36"/>
                </a:cxn>
                <a:cxn ang="0">
                  <a:pos x="16" y="30"/>
                </a:cxn>
                <a:cxn ang="0">
                  <a:pos x="25" y="36"/>
                </a:cxn>
                <a:cxn ang="0">
                  <a:pos x="16" y="25"/>
                </a:cxn>
                <a:cxn ang="0">
                  <a:pos x="25" y="19"/>
                </a:cxn>
                <a:cxn ang="0">
                  <a:pos x="25" y="14"/>
                </a:cxn>
                <a:cxn ang="0">
                  <a:pos x="25" y="10"/>
                </a:cxn>
                <a:cxn ang="0">
                  <a:pos x="48" y="19"/>
                </a:cxn>
                <a:cxn ang="0">
                  <a:pos x="45" y="25"/>
                </a:cxn>
                <a:cxn ang="0">
                  <a:pos x="48" y="19"/>
                </a:cxn>
                <a:cxn ang="0">
                  <a:pos x="41" y="14"/>
                </a:cxn>
                <a:cxn ang="0">
                  <a:pos x="45" y="14"/>
                </a:cxn>
                <a:cxn ang="0">
                  <a:pos x="34" y="14"/>
                </a:cxn>
                <a:cxn ang="0">
                  <a:pos x="30" y="10"/>
                </a:cxn>
                <a:cxn ang="0">
                  <a:pos x="38" y="19"/>
                </a:cxn>
                <a:cxn ang="0">
                  <a:pos x="30" y="25"/>
                </a:cxn>
                <a:cxn ang="0">
                  <a:pos x="30" y="30"/>
                </a:cxn>
                <a:cxn ang="0">
                  <a:pos x="38" y="36"/>
                </a:cxn>
                <a:cxn ang="0">
                  <a:pos x="30" y="30"/>
                </a:cxn>
                <a:cxn ang="0">
                  <a:pos x="30" y="41"/>
                </a:cxn>
                <a:cxn ang="0">
                  <a:pos x="30" y="46"/>
                </a:cxn>
                <a:cxn ang="0">
                  <a:pos x="41" y="41"/>
                </a:cxn>
                <a:cxn ang="0">
                  <a:pos x="35" y="49"/>
                </a:cxn>
                <a:cxn ang="0">
                  <a:pos x="45" y="30"/>
                </a:cxn>
                <a:cxn ang="0">
                  <a:pos x="49" y="36"/>
                </a:cxn>
              </a:cxnLst>
              <a:rect l="0" t="0" r="r" b="b"/>
              <a:pathLst>
                <a:path w="56" h="56">
                  <a:moveTo>
                    <a:pt x="46" y="7"/>
                  </a:moveTo>
                  <a:cubicBezTo>
                    <a:pt x="42" y="4"/>
                    <a:pt x="38" y="1"/>
                    <a:pt x="33" y="1"/>
                  </a:cubicBezTo>
                  <a:cubicBezTo>
                    <a:pt x="31" y="0"/>
                    <a:pt x="30" y="0"/>
                    <a:pt x="28" y="0"/>
                  </a:cubicBezTo>
                  <a:cubicBezTo>
                    <a:pt x="26" y="0"/>
                    <a:pt x="24" y="0"/>
                    <a:pt x="22" y="1"/>
                  </a:cubicBezTo>
                  <a:cubicBezTo>
                    <a:pt x="17" y="1"/>
                    <a:pt x="13" y="4"/>
                    <a:pt x="10" y="7"/>
                  </a:cubicBezTo>
                  <a:cubicBezTo>
                    <a:pt x="3" y="12"/>
                    <a:pt x="0" y="19"/>
                    <a:pt x="0" y="28"/>
                  </a:cubicBezTo>
                  <a:cubicBezTo>
                    <a:pt x="0" y="37"/>
                    <a:pt x="3" y="44"/>
                    <a:pt x="10" y="49"/>
                  </a:cubicBezTo>
                  <a:cubicBezTo>
                    <a:pt x="13" y="52"/>
                    <a:pt x="17" y="55"/>
                    <a:pt x="22" y="55"/>
                  </a:cubicBezTo>
                  <a:cubicBezTo>
                    <a:pt x="24" y="56"/>
                    <a:pt x="26" y="56"/>
                    <a:pt x="28" y="56"/>
                  </a:cubicBezTo>
                  <a:cubicBezTo>
                    <a:pt x="30" y="56"/>
                    <a:pt x="31" y="56"/>
                    <a:pt x="33" y="55"/>
                  </a:cubicBezTo>
                  <a:cubicBezTo>
                    <a:pt x="38" y="55"/>
                    <a:pt x="42" y="52"/>
                    <a:pt x="46" y="49"/>
                  </a:cubicBezTo>
                  <a:cubicBezTo>
                    <a:pt x="52" y="44"/>
                    <a:pt x="56" y="37"/>
                    <a:pt x="56" y="28"/>
                  </a:cubicBezTo>
                  <a:cubicBezTo>
                    <a:pt x="56" y="19"/>
                    <a:pt x="52" y="12"/>
                    <a:pt x="46" y="7"/>
                  </a:cubicBezTo>
                  <a:close/>
                  <a:moveTo>
                    <a:pt x="20" y="7"/>
                  </a:moveTo>
                  <a:cubicBezTo>
                    <a:pt x="18" y="9"/>
                    <a:pt x="16" y="11"/>
                    <a:pt x="14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3" y="11"/>
                    <a:pt x="16" y="8"/>
                    <a:pt x="20" y="7"/>
                  </a:cubicBezTo>
                  <a:close/>
                  <a:moveTo>
                    <a:pt x="7" y="19"/>
                  </a:moveTo>
                  <a:cubicBezTo>
                    <a:pt x="12" y="19"/>
                    <a:pt x="12" y="19"/>
                    <a:pt x="12" y="19"/>
                  </a:cubicBezTo>
                  <a:cubicBezTo>
                    <a:pt x="11" y="21"/>
                    <a:pt x="11" y="23"/>
                    <a:pt x="11" y="25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6" y="23"/>
                    <a:pt x="6" y="21"/>
                    <a:pt x="7" y="19"/>
                  </a:cubicBezTo>
                  <a:close/>
                  <a:moveTo>
                    <a:pt x="6" y="36"/>
                  </a:moveTo>
                  <a:cubicBezTo>
                    <a:pt x="6" y="34"/>
                    <a:pt x="5" y="32"/>
                    <a:pt x="5" y="30"/>
                  </a:cubicBezTo>
                  <a:cubicBezTo>
                    <a:pt x="11" y="30"/>
                    <a:pt x="11" y="30"/>
                    <a:pt x="11" y="30"/>
                  </a:cubicBezTo>
                  <a:cubicBezTo>
                    <a:pt x="11" y="32"/>
                    <a:pt x="11" y="34"/>
                    <a:pt x="12" y="36"/>
                  </a:cubicBezTo>
                  <a:lnTo>
                    <a:pt x="6" y="36"/>
                  </a:lnTo>
                  <a:close/>
                  <a:moveTo>
                    <a:pt x="9" y="41"/>
                  </a:moveTo>
                  <a:cubicBezTo>
                    <a:pt x="14" y="41"/>
                    <a:pt x="14" y="41"/>
                    <a:pt x="14" y="41"/>
                  </a:cubicBezTo>
                  <a:cubicBezTo>
                    <a:pt x="16" y="44"/>
                    <a:pt x="18" y="47"/>
                    <a:pt x="20" y="49"/>
                  </a:cubicBezTo>
                  <a:cubicBezTo>
                    <a:pt x="16" y="48"/>
                    <a:pt x="12" y="45"/>
                    <a:pt x="9" y="41"/>
                  </a:cubicBezTo>
                  <a:close/>
                  <a:moveTo>
                    <a:pt x="25" y="46"/>
                  </a:moveTo>
                  <a:cubicBezTo>
                    <a:pt x="23" y="45"/>
                    <a:pt x="22" y="43"/>
                    <a:pt x="20" y="41"/>
                  </a:cubicBezTo>
                  <a:cubicBezTo>
                    <a:pt x="25" y="41"/>
                    <a:pt x="25" y="41"/>
                    <a:pt x="25" y="41"/>
                  </a:cubicBezTo>
                  <a:lnTo>
                    <a:pt x="25" y="46"/>
                  </a:lnTo>
                  <a:close/>
                  <a:moveTo>
                    <a:pt x="25" y="36"/>
                  </a:moveTo>
                  <a:cubicBezTo>
                    <a:pt x="17" y="36"/>
                    <a:pt x="17" y="36"/>
                    <a:pt x="17" y="36"/>
                  </a:cubicBezTo>
                  <a:cubicBezTo>
                    <a:pt x="17" y="34"/>
                    <a:pt x="16" y="32"/>
                    <a:pt x="16" y="30"/>
                  </a:cubicBezTo>
                  <a:cubicBezTo>
                    <a:pt x="25" y="30"/>
                    <a:pt x="25" y="30"/>
                    <a:pt x="25" y="30"/>
                  </a:cubicBezTo>
                  <a:lnTo>
                    <a:pt x="25" y="36"/>
                  </a:lnTo>
                  <a:close/>
                  <a:moveTo>
                    <a:pt x="25" y="25"/>
                  </a:moveTo>
                  <a:cubicBezTo>
                    <a:pt x="16" y="25"/>
                    <a:pt x="16" y="25"/>
                    <a:pt x="16" y="25"/>
                  </a:cubicBezTo>
                  <a:cubicBezTo>
                    <a:pt x="17" y="23"/>
                    <a:pt x="17" y="21"/>
                    <a:pt x="18" y="19"/>
                  </a:cubicBezTo>
                  <a:cubicBezTo>
                    <a:pt x="25" y="19"/>
                    <a:pt x="25" y="19"/>
                    <a:pt x="25" y="19"/>
                  </a:cubicBezTo>
                  <a:lnTo>
                    <a:pt x="25" y="25"/>
                  </a:lnTo>
                  <a:close/>
                  <a:moveTo>
                    <a:pt x="25" y="14"/>
                  </a:moveTo>
                  <a:cubicBezTo>
                    <a:pt x="21" y="14"/>
                    <a:pt x="21" y="14"/>
                    <a:pt x="21" y="14"/>
                  </a:cubicBezTo>
                  <a:cubicBezTo>
                    <a:pt x="22" y="12"/>
                    <a:pt x="23" y="11"/>
                    <a:pt x="25" y="10"/>
                  </a:cubicBezTo>
                  <a:lnTo>
                    <a:pt x="25" y="14"/>
                  </a:lnTo>
                  <a:close/>
                  <a:moveTo>
                    <a:pt x="48" y="19"/>
                  </a:moveTo>
                  <a:cubicBezTo>
                    <a:pt x="49" y="21"/>
                    <a:pt x="50" y="23"/>
                    <a:pt x="50" y="25"/>
                  </a:cubicBezTo>
                  <a:cubicBezTo>
                    <a:pt x="45" y="25"/>
                    <a:pt x="45" y="25"/>
                    <a:pt x="45" y="25"/>
                  </a:cubicBezTo>
                  <a:cubicBezTo>
                    <a:pt x="44" y="23"/>
                    <a:pt x="44" y="21"/>
                    <a:pt x="43" y="19"/>
                  </a:cubicBezTo>
                  <a:lnTo>
                    <a:pt x="48" y="19"/>
                  </a:lnTo>
                  <a:close/>
                  <a:moveTo>
                    <a:pt x="45" y="14"/>
                  </a:moveTo>
                  <a:cubicBezTo>
                    <a:pt x="41" y="14"/>
                    <a:pt x="41" y="14"/>
                    <a:pt x="41" y="14"/>
                  </a:cubicBezTo>
                  <a:cubicBezTo>
                    <a:pt x="39" y="11"/>
                    <a:pt x="37" y="9"/>
                    <a:pt x="35" y="7"/>
                  </a:cubicBezTo>
                  <a:cubicBezTo>
                    <a:pt x="39" y="8"/>
                    <a:pt x="42" y="11"/>
                    <a:pt x="45" y="14"/>
                  </a:cubicBezTo>
                  <a:close/>
                  <a:moveTo>
                    <a:pt x="30" y="10"/>
                  </a:moveTo>
                  <a:cubicBezTo>
                    <a:pt x="32" y="11"/>
                    <a:pt x="33" y="12"/>
                    <a:pt x="34" y="14"/>
                  </a:cubicBezTo>
                  <a:cubicBezTo>
                    <a:pt x="30" y="14"/>
                    <a:pt x="30" y="14"/>
                    <a:pt x="30" y="14"/>
                  </a:cubicBezTo>
                  <a:lnTo>
                    <a:pt x="30" y="10"/>
                  </a:lnTo>
                  <a:close/>
                  <a:moveTo>
                    <a:pt x="30" y="19"/>
                  </a:moveTo>
                  <a:cubicBezTo>
                    <a:pt x="38" y="19"/>
                    <a:pt x="38" y="19"/>
                    <a:pt x="38" y="19"/>
                  </a:cubicBezTo>
                  <a:cubicBezTo>
                    <a:pt x="38" y="21"/>
                    <a:pt x="39" y="23"/>
                    <a:pt x="39" y="25"/>
                  </a:cubicBezTo>
                  <a:cubicBezTo>
                    <a:pt x="30" y="25"/>
                    <a:pt x="30" y="25"/>
                    <a:pt x="30" y="25"/>
                  </a:cubicBezTo>
                  <a:lnTo>
                    <a:pt x="30" y="19"/>
                  </a:lnTo>
                  <a:close/>
                  <a:moveTo>
                    <a:pt x="30" y="30"/>
                  </a:moveTo>
                  <a:cubicBezTo>
                    <a:pt x="39" y="30"/>
                    <a:pt x="39" y="30"/>
                    <a:pt x="39" y="30"/>
                  </a:cubicBezTo>
                  <a:cubicBezTo>
                    <a:pt x="39" y="32"/>
                    <a:pt x="39" y="34"/>
                    <a:pt x="38" y="36"/>
                  </a:cubicBezTo>
                  <a:cubicBezTo>
                    <a:pt x="30" y="36"/>
                    <a:pt x="30" y="36"/>
                    <a:pt x="30" y="36"/>
                  </a:cubicBezTo>
                  <a:lnTo>
                    <a:pt x="30" y="30"/>
                  </a:lnTo>
                  <a:close/>
                  <a:moveTo>
                    <a:pt x="30" y="46"/>
                  </a:moveTo>
                  <a:cubicBezTo>
                    <a:pt x="30" y="41"/>
                    <a:pt x="30" y="41"/>
                    <a:pt x="30" y="41"/>
                  </a:cubicBezTo>
                  <a:cubicBezTo>
                    <a:pt x="35" y="41"/>
                    <a:pt x="35" y="41"/>
                    <a:pt x="35" y="41"/>
                  </a:cubicBezTo>
                  <a:cubicBezTo>
                    <a:pt x="34" y="43"/>
                    <a:pt x="32" y="45"/>
                    <a:pt x="30" y="46"/>
                  </a:cubicBezTo>
                  <a:close/>
                  <a:moveTo>
                    <a:pt x="35" y="49"/>
                  </a:moveTo>
                  <a:cubicBezTo>
                    <a:pt x="38" y="47"/>
                    <a:pt x="40" y="44"/>
                    <a:pt x="41" y="41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3" y="45"/>
                    <a:pt x="39" y="48"/>
                    <a:pt x="35" y="49"/>
                  </a:cubicBezTo>
                  <a:close/>
                  <a:moveTo>
                    <a:pt x="44" y="36"/>
                  </a:moveTo>
                  <a:cubicBezTo>
                    <a:pt x="44" y="34"/>
                    <a:pt x="44" y="32"/>
                    <a:pt x="45" y="30"/>
                  </a:cubicBezTo>
                  <a:cubicBezTo>
                    <a:pt x="50" y="30"/>
                    <a:pt x="50" y="30"/>
                    <a:pt x="50" y="30"/>
                  </a:cubicBezTo>
                  <a:cubicBezTo>
                    <a:pt x="50" y="32"/>
                    <a:pt x="49" y="34"/>
                    <a:pt x="49" y="36"/>
                  </a:cubicBezTo>
                  <a:lnTo>
                    <a:pt x="44" y="36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6" name="Freeform: Shape 5"/>
          <p:cNvSpPr/>
          <p:nvPr/>
        </p:nvSpPr>
        <p:spPr bwMode="auto">
          <a:xfrm>
            <a:off x="1552305" y="2406241"/>
            <a:ext cx="1274763" cy="641349"/>
          </a:xfrm>
          <a:custGeom>
            <a:avLst/>
            <a:gdLst>
              <a:gd name="T0" fmla="*/ 663 w 803"/>
              <a:gd name="T1" fmla="*/ 0 h 404"/>
              <a:gd name="T2" fmla="*/ 401 w 803"/>
              <a:gd name="T3" fmla="*/ 262 h 404"/>
              <a:gd name="T4" fmla="*/ 141 w 803"/>
              <a:gd name="T5" fmla="*/ 0 h 404"/>
              <a:gd name="T6" fmla="*/ 0 w 803"/>
              <a:gd name="T7" fmla="*/ 0 h 404"/>
              <a:gd name="T8" fmla="*/ 401 w 803"/>
              <a:gd name="T9" fmla="*/ 404 h 404"/>
              <a:gd name="T10" fmla="*/ 803 w 803"/>
              <a:gd name="T11" fmla="*/ 0 h 404"/>
              <a:gd name="T12" fmla="*/ 663 w 803"/>
              <a:gd name="T13" fmla="*/ 0 h 4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03" h="404">
                <a:moveTo>
                  <a:pt x="663" y="0"/>
                </a:moveTo>
                <a:lnTo>
                  <a:pt x="401" y="262"/>
                </a:lnTo>
                <a:lnTo>
                  <a:pt x="141" y="0"/>
                </a:lnTo>
                <a:lnTo>
                  <a:pt x="0" y="0"/>
                </a:lnTo>
                <a:lnTo>
                  <a:pt x="401" y="404"/>
                </a:lnTo>
                <a:lnTo>
                  <a:pt x="803" y="0"/>
                </a:lnTo>
                <a:lnTo>
                  <a:pt x="663" y="0"/>
                </a:lnTo>
                <a:close/>
              </a:path>
            </a:pathLst>
          </a:custGeom>
          <a:solidFill>
            <a:srgbClr val="7F7F7F"/>
          </a:solidFill>
          <a:ln>
            <a:noFill/>
          </a:ln>
          <a:effectLst/>
        </p:spPr>
        <p:txBody>
          <a:bodyPr anchor="ctr"/>
          <a:lstStyle/>
          <a:p>
            <a:pPr algn="ctr"/>
            <a:endParaRPr>
              <a:solidFill>
                <a:srgbClr val="768EA9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945497" y="2261530"/>
            <a:ext cx="479939" cy="438581"/>
          </a:xfrm>
          <a:prstGeom prst="rect">
            <a:avLst/>
          </a:prstGeom>
          <a:noFill/>
          <a:effectLst/>
        </p:spPr>
        <p:txBody>
          <a:bodyPr wrap="none">
            <a:normAutofit fontScale="85000" lnSpcReduction="20000"/>
          </a:bodyPr>
          <a:lstStyle/>
          <a:p>
            <a:r>
              <a:rPr lang="ru-RU" sz="3200" dirty="0">
                <a:solidFill>
                  <a:srgbClr val="7F7F7F"/>
                </a:solidFill>
              </a:rPr>
              <a:t>01</a:t>
            </a:r>
          </a:p>
        </p:txBody>
      </p:sp>
      <p:sp>
        <p:nvSpPr>
          <p:cNvPr id="8" name="Freeform: Shape 8"/>
          <p:cNvSpPr/>
          <p:nvPr/>
        </p:nvSpPr>
        <p:spPr bwMode="auto">
          <a:xfrm>
            <a:off x="3837301" y="2406241"/>
            <a:ext cx="1274763" cy="641349"/>
          </a:xfrm>
          <a:custGeom>
            <a:avLst/>
            <a:gdLst>
              <a:gd name="T0" fmla="*/ 662 w 803"/>
              <a:gd name="T1" fmla="*/ 0 h 404"/>
              <a:gd name="T2" fmla="*/ 401 w 803"/>
              <a:gd name="T3" fmla="*/ 262 h 404"/>
              <a:gd name="T4" fmla="*/ 140 w 803"/>
              <a:gd name="T5" fmla="*/ 0 h 404"/>
              <a:gd name="T6" fmla="*/ 0 w 803"/>
              <a:gd name="T7" fmla="*/ 0 h 404"/>
              <a:gd name="T8" fmla="*/ 401 w 803"/>
              <a:gd name="T9" fmla="*/ 404 h 404"/>
              <a:gd name="T10" fmla="*/ 803 w 803"/>
              <a:gd name="T11" fmla="*/ 0 h 404"/>
              <a:gd name="T12" fmla="*/ 662 w 803"/>
              <a:gd name="T13" fmla="*/ 0 h 4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03" h="404">
                <a:moveTo>
                  <a:pt x="662" y="0"/>
                </a:moveTo>
                <a:lnTo>
                  <a:pt x="401" y="262"/>
                </a:lnTo>
                <a:lnTo>
                  <a:pt x="140" y="0"/>
                </a:lnTo>
                <a:lnTo>
                  <a:pt x="0" y="0"/>
                </a:lnTo>
                <a:lnTo>
                  <a:pt x="401" y="404"/>
                </a:lnTo>
                <a:lnTo>
                  <a:pt x="803" y="0"/>
                </a:lnTo>
                <a:lnTo>
                  <a:pt x="662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/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9" name="TextBox 9"/>
          <p:cNvSpPr txBox="1"/>
          <p:nvPr/>
        </p:nvSpPr>
        <p:spPr>
          <a:xfrm>
            <a:off x="4232439" y="2261530"/>
            <a:ext cx="479939" cy="438581"/>
          </a:xfrm>
          <a:prstGeom prst="rect">
            <a:avLst/>
          </a:prstGeom>
          <a:noFill/>
          <a:effectLst/>
        </p:spPr>
        <p:txBody>
          <a:bodyPr wrap="none">
            <a:normAutofit fontScale="85000" lnSpcReduction="20000"/>
          </a:bodyPr>
          <a:lstStyle/>
          <a:p>
            <a:r>
              <a:rPr lang="ru-RU" sz="3200">
                <a:solidFill>
                  <a:schemeClr val="accent3"/>
                </a:solidFill>
              </a:rPr>
              <a:t>03</a:t>
            </a:r>
          </a:p>
        </p:txBody>
      </p:sp>
      <p:cxnSp>
        <p:nvCxnSpPr>
          <p:cNvPr id="12" name="Straight Connector 7"/>
          <p:cNvCxnSpPr/>
          <p:nvPr/>
        </p:nvCxnSpPr>
        <p:spPr>
          <a:xfrm flipV="1">
            <a:off x="2167674" y="1788663"/>
            <a:ext cx="0" cy="422023"/>
          </a:xfrm>
          <a:prstGeom prst="line">
            <a:avLst/>
          </a:prstGeom>
          <a:ln w="0">
            <a:solidFill>
              <a:srgbClr val="7F7F7F"/>
            </a:solidFill>
            <a:prstDash val="dash"/>
            <a:headEnd type="oval"/>
            <a:tailEnd type="oval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0"/>
          <p:cNvCxnSpPr/>
          <p:nvPr/>
        </p:nvCxnSpPr>
        <p:spPr>
          <a:xfrm flipV="1">
            <a:off x="4454616" y="1788663"/>
            <a:ext cx="0" cy="422023"/>
          </a:xfrm>
          <a:prstGeom prst="line">
            <a:avLst/>
          </a:prstGeom>
          <a:ln w="0">
            <a:solidFill>
              <a:schemeClr val="accent3"/>
            </a:solidFill>
            <a:prstDash val="dash"/>
            <a:headEnd type="oval"/>
            <a:tailEnd type="oval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reeform: Shape 14"/>
          <p:cNvSpPr/>
          <p:nvPr/>
        </p:nvSpPr>
        <p:spPr bwMode="auto">
          <a:xfrm>
            <a:off x="2694803" y="2406242"/>
            <a:ext cx="1274763" cy="641349"/>
          </a:xfrm>
          <a:custGeom>
            <a:avLst/>
            <a:gdLst>
              <a:gd name="T0" fmla="*/ 141 w 803"/>
              <a:gd name="T1" fmla="*/ 404 h 404"/>
              <a:gd name="T2" fmla="*/ 402 w 803"/>
              <a:gd name="T3" fmla="*/ 141 h 404"/>
              <a:gd name="T4" fmla="*/ 663 w 803"/>
              <a:gd name="T5" fmla="*/ 404 h 404"/>
              <a:gd name="T6" fmla="*/ 803 w 803"/>
              <a:gd name="T7" fmla="*/ 404 h 404"/>
              <a:gd name="T8" fmla="*/ 402 w 803"/>
              <a:gd name="T9" fmla="*/ 0 h 404"/>
              <a:gd name="T10" fmla="*/ 0 w 803"/>
              <a:gd name="T11" fmla="*/ 404 h 404"/>
              <a:gd name="T12" fmla="*/ 141 w 803"/>
              <a:gd name="T13" fmla="*/ 404 h 4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03" h="404">
                <a:moveTo>
                  <a:pt x="141" y="404"/>
                </a:moveTo>
                <a:lnTo>
                  <a:pt x="402" y="141"/>
                </a:lnTo>
                <a:lnTo>
                  <a:pt x="663" y="404"/>
                </a:lnTo>
                <a:lnTo>
                  <a:pt x="803" y="404"/>
                </a:lnTo>
                <a:lnTo>
                  <a:pt x="402" y="0"/>
                </a:lnTo>
                <a:lnTo>
                  <a:pt x="0" y="404"/>
                </a:lnTo>
                <a:lnTo>
                  <a:pt x="141" y="404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6" name="TextBox 15"/>
          <p:cNvSpPr txBox="1"/>
          <p:nvPr/>
        </p:nvSpPr>
        <p:spPr>
          <a:xfrm>
            <a:off x="3100073" y="2822584"/>
            <a:ext cx="479939" cy="438581"/>
          </a:xfrm>
          <a:prstGeom prst="rect">
            <a:avLst/>
          </a:prstGeom>
          <a:noFill/>
          <a:effectLst/>
        </p:spPr>
        <p:txBody>
          <a:bodyPr wrap="none">
            <a:normAutofit fontScale="85000" lnSpcReduction="20000"/>
          </a:bodyPr>
          <a:lstStyle/>
          <a:p>
            <a:r>
              <a:rPr lang="ru-RU" sz="3200">
                <a:solidFill>
                  <a:schemeClr val="accent2"/>
                </a:solidFill>
              </a:rPr>
              <a:t>02</a:t>
            </a:r>
          </a:p>
        </p:txBody>
      </p:sp>
      <p:sp>
        <p:nvSpPr>
          <p:cNvPr id="17" name="Freeform: Shape 17"/>
          <p:cNvSpPr/>
          <p:nvPr/>
        </p:nvSpPr>
        <p:spPr bwMode="auto">
          <a:xfrm>
            <a:off x="4979800" y="2406242"/>
            <a:ext cx="1274763" cy="641349"/>
          </a:xfrm>
          <a:custGeom>
            <a:avLst/>
            <a:gdLst>
              <a:gd name="T0" fmla="*/ 140 w 803"/>
              <a:gd name="T1" fmla="*/ 404 h 404"/>
              <a:gd name="T2" fmla="*/ 402 w 803"/>
              <a:gd name="T3" fmla="*/ 141 h 404"/>
              <a:gd name="T4" fmla="*/ 662 w 803"/>
              <a:gd name="T5" fmla="*/ 404 h 404"/>
              <a:gd name="T6" fmla="*/ 803 w 803"/>
              <a:gd name="T7" fmla="*/ 404 h 404"/>
              <a:gd name="T8" fmla="*/ 402 w 803"/>
              <a:gd name="T9" fmla="*/ 0 h 404"/>
              <a:gd name="T10" fmla="*/ 0 w 803"/>
              <a:gd name="T11" fmla="*/ 404 h 404"/>
              <a:gd name="T12" fmla="*/ 140 w 803"/>
              <a:gd name="T13" fmla="*/ 404 h 4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03" h="404">
                <a:moveTo>
                  <a:pt x="140" y="404"/>
                </a:moveTo>
                <a:lnTo>
                  <a:pt x="402" y="141"/>
                </a:lnTo>
                <a:lnTo>
                  <a:pt x="662" y="404"/>
                </a:lnTo>
                <a:lnTo>
                  <a:pt x="803" y="404"/>
                </a:lnTo>
                <a:lnTo>
                  <a:pt x="402" y="0"/>
                </a:lnTo>
                <a:lnTo>
                  <a:pt x="0" y="404"/>
                </a:lnTo>
                <a:lnTo>
                  <a:pt x="140" y="404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8" name="TextBox 18"/>
          <p:cNvSpPr txBox="1"/>
          <p:nvPr/>
        </p:nvSpPr>
        <p:spPr>
          <a:xfrm>
            <a:off x="5371423" y="2822584"/>
            <a:ext cx="479939" cy="438581"/>
          </a:xfrm>
          <a:prstGeom prst="rect">
            <a:avLst/>
          </a:prstGeom>
          <a:noFill/>
          <a:effectLst/>
        </p:spPr>
        <p:txBody>
          <a:bodyPr wrap="none">
            <a:normAutofit fontScale="85000" lnSpcReduction="20000"/>
          </a:bodyPr>
          <a:lstStyle/>
          <a:p>
            <a:r>
              <a:rPr lang="ru-RU" sz="3200">
                <a:solidFill>
                  <a:schemeClr val="accent4"/>
                </a:solidFill>
              </a:rPr>
              <a:t>04</a:t>
            </a:r>
          </a:p>
        </p:txBody>
      </p:sp>
      <p:cxnSp>
        <p:nvCxnSpPr>
          <p:cNvPr id="19" name="Straight Connector 16"/>
          <p:cNvCxnSpPr/>
          <p:nvPr/>
        </p:nvCxnSpPr>
        <p:spPr>
          <a:xfrm flipV="1">
            <a:off x="3334379" y="3269644"/>
            <a:ext cx="0" cy="407863"/>
          </a:xfrm>
          <a:prstGeom prst="line">
            <a:avLst/>
          </a:prstGeom>
          <a:ln w="0">
            <a:solidFill>
              <a:schemeClr val="accent2"/>
            </a:solidFill>
            <a:prstDash val="dash"/>
            <a:headEnd type="oval"/>
            <a:tailEnd type="oval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5625118" y="3269644"/>
            <a:ext cx="0" cy="407863"/>
          </a:xfrm>
          <a:prstGeom prst="line">
            <a:avLst/>
          </a:prstGeom>
          <a:ln w="0">
            <a:solidFill>
              <a:schemeClr val="accent4"/>
            </a:solidFill>
            <a:prstDash val="dash"/>
            <a:headEnd type="oval"/>
            <a:tailEnd type="oval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reeform: Shape 20"/>
          <p:cNvSpPr/>
          <p:nvPr/>
        </p:nvSpPr>
        <p:spPr bwMode="auto">
          <a:xfrm>
            <a:off x="6566602" y="2379436"/>
            <a:ext cx="1339851" cy="641349"/>
          </a:xfrm>
          <a:custGeom>
            <a:avLst/>
            <a:gdLst>
              <a:gd name="T0" fmla="*/ 643 w 844"/>
              <a:gd name="T1" fmla="*/ 0 h 404"/>
              <a:gd name="T2" fmla="*/ 517 w 844"/>
              <a:gd name="T3" fmla="*/ 0 h 404"/>
              <a:gd name="T4" fmla="*/ 402 w 844"/>
              <a:gd name="T5" fmla="*/ 0 h 404"/>
              <a:gd name="T6" fmla="*/ 402 w 844"/>
              <a:gd name="T7" fmla="*/ 0 h 404"/>
              <a:gd name="T8" fmla="*/ 402 w 844"/>
              <a:gd name="T9" fmla="*/ 0 h 404"/>
              <a:gd name="T10" fmla="*/ 0 w 844"/>
              <a:gd name="T11" fmla="*/ 404 h 404"/>
              <a:gd name="T12" fmla="*/ 402 w 844"/>
              <a:gd name="T13" fmla="*/ 404 h 404"/>
              <a:gd name="T14" fmla="*/ 517 w 844"/>
              <a:gd name="T15" fmla="*/ 404 h 404"/>
              <a:gd name="T16" fmla="*/ 643 w 844"/>
              <a:gd name="T17" fmla="*/ 404 h 404"/>
              <a:gd name="T18" fmla="*/ 844 w 844"/>
              <a:gd name="T19" fmla="*/ 202 h 404"/>
              <a:gd name="T20" fmla="*/ 844 w 844"/>
              <a:gd name="T21" fmla="*/ 202 h 404"/>
              <a:gd name="T22" fmla="*/ 844 w 844"/>
              <a:gd name="T23" fmla="*/ 202 h 404"/>
              <a:gd name="T24" fmla="*/ 643 w 844"/>
              <a:gd name="T25" fmla="*/ 0 h 4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844" h="404">
                <a:moveTo>
                  <a:pt x="643" y="0"/>
                </a:moveTo>
                <a:lnTo>
                  <a:pt x="517" y="0"/>
                </a:lnTo>
                <a:lnTo>
                  <a:pt x="402" y="0"/>
                </a:lnTo>
                <a:lnTo>
                  <a:pt x="402" y="0"/>
                </a:lnTo>
                <a:lnTo>
                  <a:pt x="402" y="0"/>
                </a:lnTo>
                <a:lnTo>
                  <a:pt x="0" y="404"/>
                </a:lnTo>
                <a:lnTo>
                  <a:pt x="402" y="404"/>
                </a:lnTo>
                <a:lnTo>
                  <a:pt x="517" y="404"/>
                </a:lnTo>
                <a:lnTo>
                  <a:pt x="643" y="404"/>
                </a:lnTo>
                <a:lnTo>
                  <a:pt x="844" y="202"/>
                </a:lnTo>
                <a:lnTo>
                  <a:pt x="844" y="202"/>
                </a:lnTo>
                <a:lnTo>
                  <a:pt x="844" y="202"/>
                </a:lnTo>
                <a:lnTo>
                  <a:pt x="643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  <a:effectLst/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35" name="TextBox 29"/>
          <p:cNvSpPr txBox="1"/>
          <p:nvPr/>
        </p:nvSpPr>
        <p:spPr>
          <a:xfrm>
            <a:off x="2563072" y="3677507"/>
            <a:ext cx="1538225" cy="321115"/>
          </a:xfrm>
          <a:prstGeom prst="rect">
            <a:avLst/>
          </a:prstGeom>
          <a:noFill/>
        </p:spPr>
        <p:txBody>
          <a:bodyPr wrap="none" lIns="0" tIns="0" rIns="0" bIns="0" anchor="b" anchorCtr="1">
            <a:normAutofit/>
          </a:bodyPr>
          <a:lstStyle/>
          <a:p>
            <a:pPr algn="ctr"/>
            <a:r>
              <a:rPr lang="en-US" altLang="zh-CN" sz="1600" b="1" dirty="0">
                <a:solidFill>
                  <a:schemeClr val="accent2">
                    <a:lumMod val="100000"/>
                  </a:schemeClr>
                </a:solidFill>
              </a:rPr>
              <a:t>Complete the clock configuration</a:t>
            </a:r>
            <a:endParaRPr lang="zh-CN" altLang="en-US" sz="1600" b="1" dirty="0">
              <a:solidFill>
                <a:schemeClr val="accent2">
                  <a:lumMod val="100000"/>
                </a:schemeClr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856005" y="3677507"/>
            <a:ext cx="1538225" cy="321115"/>
          </a:xfrm>
          <a:prstGeom prst="rect">
            <a:avLst/>
          </a:prstGeom>
          <a:noFill/>
        </p:spPr>
        <p:txBody>
          <a:bodyPr wrap="none" lIns="0" tIns="0" rIns="0" bIns="0" anchor="b" anchorCtr="1">
            <a:normAutofit/>
          </a:bodyPr>
          <a:lstStyle/>
          <a:p>
            <a:pPr algn="ctr"/>
            <a:r>
              <a:rPr lang="en-US" altLang="zh-CN" sz="1600" b="1" dirty="0">
                <a:solidFill>
                  <a:schemeClr val="accent4">
                    <a:lumMod val="100000"/>
                  </a:schemeClr>
                </a:solidFill>
              </a:rPr>
              <a:t>Complete Timer</a:t>
            </a:r>
            <a:endParaRPr lang="zh-CN" altLang="en-US" sz="1600" b="1" dirty="0">
              <a:solidFill>
                <a:schemeClr val="accent4">
                  <a:lumMod val="100000"/>
                </a:schemeClr>
              </a:solidFill>
            </a:endParaRPr>
          </a:p>
        </p:txBody>
      </p:sp>
      <p:sp>
        <p:nvSpPr>
          <p:cNvPr id="31" name="TextBox 35"/>
          <p:cNvSpPr txBox="1"/>
          <p:nvPr/>
        </p:nvSpPr>
        <p:spPr>
          <a:xfrm>
            <a:off x="1398561" y="963151"/>
            <a:ext cx="1935816" cy="438582"/>
          </a:xfrm>
          <a:prstGeom prst="rect">
            <a:avLst/>
          </a:prstGeom>
          <a:noFill/>
        </p:spPr>
        <p:txBody>
          <a:bodyPr wrap="none" lIns="0" tIns="0" rIns="0" bIns="0" anchor="b" anchorCtr="1">
            <a:normAutofit fontScale="92500" lnSpcReduction="10000"/>
          </a:bodyPr>
          <a:lstStyle/>
          <a:p>
            <a:pPr algn="ctr"/>
            <a:r>
              <a:rPr lang="en-US" altLang="zh-CN" sz="1600" b="1" dirty="0">
                <a:solidFill>
                  <a:srgbClr val="7F7F7F"/>
                </a:solidFill>
              </a:rPr>
              <a:t>Set up the configuration </a:t>
            </a:r>
          </a:p>
          <a:p>
            <a:pPr algn="ctr"/>
            <a:r>
              <a:rPr lang="en-US" altLang="zh-CN" sz="1600" b="1" dirty="0">
                <a:solidFill>
                  <a:srgbClr val="7F7F7F"/>
                </a:solidFill>
              </a:rPr>
              <a:t>for each pin accordingly.</a:t>
            </a:r>
            <a:endParaRPr lang="zh-CN" altLang="en-US" sz="1600" b="1" dirty="0">
              <a:solidFill>
                <a:srgbClr val="7F7F7F"/>
              </a:solidFill>
            </a:endParaRPr>
          </a:p>
        </p:txBody>
      </p:sp>
      <p:sp>
        <p:nvSpPr>
          <p:cNvPr id="29" name="TextBox 38"/>
          <p:cNvSpPr txBox="1"/>
          <p:nvPr/>
        </p:nvSpPr>
        <p:spPr>
          <a:xfrm>
            <a:off x="3685503" y="950811"/>
            <a:ext cx="1538225" cy="321115"/>
          </a:xfrm>
          <a:prstGeom prst="rect">
            <a:avLst/>
          </a:prstGeom>
          <a:noFill/>
        </p:spPr>
        <p:txBody>
          <a:bodyPr wrap="none" lIns="0" tIns="0" rIns="0" bIns="0" anchor="b" anchorCtr="1">
            <a:normAutofit/>
          </a:bodyPr>
          <a:lstStyle/>
          <a:p>
            <a:pPr algn="ctr"/>
            <a:r>
              <a:rPr lang="en-US" altLang="zh-CN" sz="1600" b="1" dirty="0">
                <a:solidFill>
                  <a:schemeClr val="accent3">
                    <a:lumMod val="100000"/>
                  </a:schemeClr>
                </a:solidFill>
              </a:rPr>
              <a:t>Complete  interrupt</a:t>
            </a:r>
            <a:endParaRPr lang="zh-CN" altLang="en-US" sz="1600" b="1" dirty="0">
              <a:solidFill>
                <a:schemeClr val="accent3">
                  <a:lumMod val="100000"/>
                </a:schemeClr>
              </a:solidFill>
            </a:endParaRPr>
          </a:p>
        </p:txBody>
      </p:sp>
      <p:sp>
        <p:nvSpPr>
          <p:cNvPr id="38" name="Title 1"/>
          <p:cNvSpPr txBox="1"/>
          <p:nvPr/>
        </p:nvSpPr>
        <p:spPr>
          <a:xfrm>
            <a:off x="857880" y="200199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US" altLang="zh-CN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PLAN NEXT WEEK</a:t>
            </a:r>
            <a:endParaRPr lang="en-GB" altLang="zh-CN" sz="18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9" name="图片 3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50187">
            <a:off x="-4205960" y="262990"/>
            <a:ext cx="6855716" cy="5996349"/>
          </a:xfrm>
          <a:prstGeom prst="rect">
            <a:avLst/>
          </a:prstGeom>
        </p:spPr>
      </p:pic>
      <p:pic>
        <p:nvPicPr>
          <p:cNvPr id="40" name="图片 3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6213691" y="-1886806"/>
            <a:ext cx="6855716" cy="59963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图像预览">
            <a:extLst>
              <a:ext uri="{FF2B5EF4-FFF2-40B4-BE49-F238E27FC236}">
                <a16:creationId xmlns:a16="http://schemas.microsoft.com/office/drawing/2014/main" id="{C1BB1C65-BD26-943A-AB6E-2575ED48BD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138723"/>
            <a:ext cx="8429128" cy="2866053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Title 1"/>
          <p:cNvSpPr txBox="1"/>
          <p:nvPr/>
        </p:nvSpPr>
        <p:spPr>
          <a:xfrm>
            <a:off x="857880" y="200199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US" altLang="zh-CN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 DIAGRAM</a:t>
            </a:r>
            <a:endParaRPr lang="zh-CN" altLang="en-US" sz="18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7" name="图片 6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50187">
            <a:off x="-4311010" y="194983"/>
            <a:ext cx="6855716" cy="5996349"/>
          </a:xfrm>
          <a:prstGeom prst="rect">
            <a:avLst/>
          </a:prstGeom>
        </p:spPr>
      </p:pic>
      <p:pic>
        <p:nvPicPr>
          <p:cNvPr id="68" name="图片 6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5716141" y="-2183142"/>
            <a:ext cx="6855716" cy="5996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621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/>
          <p:cNvSpPr txBox="1"/>
          <p:nvPr/>
        </p:nvSpPr>
        <p:spPr>
          <a:xfrm>
            <a:off x="857880" y="200199"/>
            <a:ext cx="3858136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US" altLang="zh-CN" sz="2800" b="1" u="sng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COMPONENTS</a:t>
            </a:r>
            <a:endParaRPr lang="zh-CN" altLang="en-US" sz="2800" b="1" u="sng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50187">
            <a:off x="-4383019" y="-165057"/>
            <a:ext cx="6855716" cy="5996349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5510468" y="-1482731"/>
            <a:ext cx="6855716" cy="5996349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53A536C2-1BA3-2C62-874C-208B6098FE8B}"/>
              </a:ext>
            </a:extLst>
          </p:cNvPr>
          <p:cNvSpPr txBox="1"/>
          <p:nvPr/>
        </p:nvSpPr>
        <p:spPr>
          <a:xfrm>
            <a:off x="1367644" y="1096094"/>
            <a:ext cx="7704856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rgbClr val="7030A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VOICE MODULE: </a:t>
            </a:r>
            <a:r>
              <a:rPr lang="en-US" altLang="zh-CN" sz="20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LD3320</a:t>
            </a:r>
          </a:p>
          <a:p>
            <a:endParaRPr lang="en-US" altLang="zh-CN" sz="20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r>
              <a:rPr lang="en-US" altLang="zh-CN" sz="2000" dirty="0">
                <a:solidFill>
                  <a:srgbClr val="7030A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MICROCONTROLLER:</a:t>
            </a:r>
            <a:r>
              <a:rPr lang="en-US" altLang="zh-CN" sz="20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NUCLEO-STM32F446RE</a:t>
            </a:r>
          </a:p>
          <a:p>
            <a:endParaRPr lang="en-US" altLang="zh-CN" sz="20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r>
              <a:rPr lang="en-US" altLang="zh-CN" sz="2000" dirty="0">
                <a:solidFill>
                  <a:srgbClr val="7030A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TEMPERATURE AND HUDIMITY SENSOR: </a:t>
            </a:r>
            <a:r>
              <a:rPr lang="en-US" altLang="zh-CN" sz="20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DHT20</a:t>
            </a:r>
          </a:p>
          <a:p>
            <a:endParaRPr lang="en-US" altLang="zh-CN" sz="20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r>
              <a:rPr lang="en-US" altLang="zh-CN" sz="2000" dirty="0">
                <a:solidFill>
                  <a:srgbClr val="7030A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SMOKE SENSOR: </a:t>
            </a:r>
            <a:r>
              <a:rPr lang="en-US" altLang="zh-CN" sz="20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MQ-2</a:t>
            </a:r>
          </a:p>
          <a:p>
            <a:endParaRPr lang="en-US" altLang="zh-CN" sz="20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r>
              <a:rPr lang="en-US" altLang="zh-CN" sz="2000" dirty="0">
                <a:solidFill>
                  <a:srgbClr val="7030A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WIFI MODULE: </a:t>
            </a:r>
            <a:r>
              <a:rPr lang="en-US" altLang="zh-CN" sz="20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ESP8266</a:t>
            </a:r>
          </a:p>
          <a:p>
            <a:endParaRPr lang="en-US" altLang="zh-CN" sz="20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r>
              <a:rPr lang="en-US" altLang="zh-CN" sz="2000" dirty="0">
                <a:solidFill>
                  <a:srgbClr val="7030A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SERIOR SCREEN: </a:t>
            </a:r>
            <a:r>
              <a:rPr lang="en-US" altLang="zh-CN" sz="20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TJC1060X570_011C_I</a:t>
            </a:r>
          </a:p>
          <a:p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3422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10"/>
          <p:cNvGrpSpPr/>
          <p:nvPr/>
        </p:nvGrpSpPr>
        <p:grpSpPr>
          <a:xfrm>
            <a:off x="1059719" y="1644658"/>
            <a:ext cx="2108233" cy="2628515"/>
            <a:chOff x="763805" y="1583131"/>
            <a:chExt cx="2318591" cy="2890803"/>
          </a:xfrm>
          <a:solidFill>
            <a:schemeClr val="accent1"/>
          </a:solidFill>
        </p:grpSpPr>
        <p:sp>
          <p:nvSpPr>
            <p:cNvPr id="44" name="Rectangle 11"/>
            <p:cNvSpPr/>
            <p:nvPr/>
          </p:nvSpPr>
          <p:spPr>
            <a:xfrm rot="19738725" flipV="1">
              <a:off x="2188157" y="1976141"/>
              <a:ext cx="894239" cy="5459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45" name="Group 12"/>
            <p:cNvGrpSpPr/>
            <p:nvPr/>
          </p:nvGrpSpPr>
          <p:grpSpPr>
            <a:xfrm>
              <a:off x="763805" y="1583131"/>
              <a:ext cx="1541131" cy="2890803"/>
              <a:chOff x="1482726" y="1941513"/>
              <a:chExt cx="1290638" cy="2420937"/>
            </a:xfrm>
            <a:grpFill/>
          </p:grpSpPr>
          <p:sp>
            <p:nvSpPr>
              <p:cNvPr id="46" name="Freeform: Shape 13"/>
              <p:cNvSpPr/>
              <p:nvPr/>
            </p:nvSpPr>
            <p:spPr bwMode="auto">
              <a:xfrm>
                <a:off x="1482726" y="2428875"/>
                <a:ext cx="1290638" cy="1933575"/>
              </a:xfrm>
              <a:custGeom>
                <a:avLst/>
                <a:gdLst/>
                <a:ahLst/>
                <a:cxnLst>
                  <a:cxn ang="0">
                    <a:pos x="490" y="13"/>
                  </a:cxn>
                  <a:cxn ang="0">
                    <a:pos x="442" y="12"/>
                  </a:cxn>
                  <a:cxn ang="0">
                    <a:pos x="269" y="31"/>
                  </a:cxn>
                  <a:cxn ang="0">
                    <a:pos x="224" y="11"/>
                  </a:cxn>
                  <a:cxn ang="0">
                    <a:pos x="224" y="11"/>
                  </a:cxn>
                  <a:cxn ang="0">
                    <a:pos x="200" y="36"/>
                  </a:cxn>
                  <a:cxn ang="0">
                    <a:pos x="176" y="11"/>
                  </a:cxn>
                  <a:cxn ang="0">
                    <a:pos x="135" y="30"/>
                  </a:cxn>
                  <a:cxn ang="0">
                    <a:pos x="15" y="333"/>
                  </a:cxn>
                  <a:cxn ang="0">
                    <a:pos x="53" y="368"/>
                  </a:cxn>
                  <a:cxn ang="0">
                    <a:pos x="56" y="368"/>
                  </a:cxn>
                  <a:cxn ang="0">
                    <a:pos x="91" y="327"/>
                  </a:cxn>
                  <a:cxn ang="0">
                    <a:pos x="99" y="192"/>
                  </a:cxn>
                  <a:cxn ang="0">
                    <a:pos x="99" y="315"/>
                  </a:cxn>
                  <a:cxn ang="0">
                    <a:pos x="100" y="352"/>
                  </a:cxn>
                  <a:cxn ang="0">
                    <a:pos x="80" y="713"/>
                  </a:cxn>
                  <a:cxn ang="0">
                    <a:pos x="122" y="762"/>
                  </a:cxn>
                  <a:cxn ang="0">
                    <a:pos x="126" y="762"/>
                  </a:cxn>
                  <a:cxn ang="0">
                    <a:pos x="171" y="720"/>
                  </a:cxn>
                  <a:cxn ang="0">
                    <a:pos x="193" y="402"/>
                  </a:cxn>
                  <a:cxn ang="0">
                    <a:pos x="200" y="402"/>
                  </a:cxn>
                  <a:cxn ang="0">
                    <a:pos x="208" y="402"/>
                  </a:cxn>
                  <a:cxn ang="0">
                    <a:pos x="238" y="721"/>
                  </a:cxn>
                  <a:cxn ang="0">
                    <a:pos x="283" y="762"/>
                  </a:cxn>
                  <a:cxn ang="0">
                    <a:pos x="287" y="762"/>
                  </a:cxn>
                  <a:cxn ang="0">
                    <a:pos x="328" y="713"/>
                  </a:cxn>
                  <a:cxn ang="0">
                    <a:pos x="303" y="350"/>
                  </a:cxn>
                  <a:cxn ang="0">
                    <a:pos x="301" y="315"/>
                  </a:cxn>
                  <a:cxn ang="0">
                    <a:pos x="301" y="133"/>
                  </a:cxn>
                  <a:cxn ang="0">
                    <a:pos x="342" y="138"/>
                  </a:cxn>
                  <a:cxn ang="0">
                    <a:pos x="488" y="73"/>
                  </a:cxn>
                  <a:cxn ang="0">
                    <a:pos x="500" y="26"/>
                  </a:cxn>
                </a:cxnLst>
                <a:rect l="0" t="0" r="r" b="b"/>
                <a:pathLst>
                  <a:path w="507" h="762">
                    <a:moveTo>
                      <a:pt x="490" y="13"/>
                    </a:moveTo>
                    <a:cubicBezTo>
                      <a:pt x="477" y="1"/>
                      <a:pt x="456" y="0"/>
                      <a:pt x="442" y="12"/>
                    </a:cubicBezTo>
                    <a:cubicBezTo>
                      <a:pt x="369" y="67"/>
                      <a:pt x="343" y="79"/>
                      <a:pt x="269" y="31"/>
                    </a:cubicBezTo>
                    <a:cubicBezTo>
                      <a:pt x="263" y="27"/>
                      <a:pt x="237" y="14"/>
                      <a:pt x="224" y="11"/>
                    </a:cubicBezTo>
                    <a:cubicBezTo>
                      <a:pt x="224" y="11"/>
                      <a:pt x="224" y="11"/>
                      <a:pt x="224" y="11"/>
                    </a:cubicBezTo>
                    <a:cubicBezTo>
                      <a:pt x="200" y="36"/>
                      <a:pt x="200" y="36"/>
                      <a:pt x="200" y="36"/>
                    </a:cubicBezTo>
                    <a:cubicBezTo>
                      <a:pt x="176" y="11"/>
                      <a:pt x="176" y="11"/>
                      <a:pt x="176" y="11"/>
                    </a:cubicBezTo>
                    <a:cubicBezTo>
                      <a:pt x="164" y="14"/>
                      <a:pt x="137" y="28"/>
                      <a:pt x="135" y="30"/>
                    </a:cubicBezTo>
                    <a:cubicBezTo>
                      <a:pt x="64" y="73"/>
                      <a:pt x="0" y="140"/>
                      <a:pt x="15" y="333"/>
                    </a:cubicBezTo>
                    <a:cubicBezTo>
                      <a:pt x="17" y="353"/>
                      <a:pt x="33" y="368"/>
                      <a:pt x="53" y="368"/>
                    </a:cubicBezTo>
                    <a:cubicBezTo>
                      <a:pt x="54" y="368"/>
                      <a:pt x="55" y="368"/>
                      <a:pt x="56" y="368"/>
                    </a:cubicBezTo>
                    <a:cubicBezTo>
                      <a:pt x="77" y="367"/>
                      <a:pt x="93" y="348"/>
                      <a:pt x="91" y="327"/>
                    </a:cubicBezTo>
                    <a:cubicBezTo>
                      <a:pt x="87" y="267"/>
                      <a:pt x="90" y="224"/>
                      <a:pt x="99" y="192"/>
                    </a:cubicBezTo>
                    <a:cubicBezTo>
                      <a:pt x="99" y="315"/>
                      <a:pt x="99" y="315"/>
                      <a:pt x="99" y="315"/>
                    </a:cubicBezTo>
                    <a:cubicBezTo>
                      <a:pt x="99" y="328"/>
                      <a:pt x="99" y="319"/>
                      <a:pt x="100" y="352"/>
                    </a:cubicBezTo>
                    <a:cubicBezTo>
                      <a:pt x="80" y="713"/>
                      <a:pt x="80" y="713"/>
                      <a:pt x="80" y="713"/>
                    </a:cubicBezTo>
                    <a:cubicBezTo>
                      <a:pt x="79" y="738"/>
                      <a:pt x="97" y="760"/>
                      <a:pt x="122" y="762"/>
                    </a:cubicBezTo>
                    <a:cubicBezTo>
                      <a:pt x="123" y="762"/>
                      <a:pt x="125" y="762"/>
                      <a:pt x="126" y="762"/>
                    </a:cubicBezTo>
                    <a:cubicBezTo>
                      <a:pt x="149" y="762"/>
                      <a:pt x="169" y="744"/>
                      <a:pt x="171" y="720"/>
                    </a:cubicBezTo>
                    <a:cubicBezTo>
                      <a:pt x="193" y="402"/>
                      <a:pt x="193" y="402"/>
                      <a:pt x="193" y="402"/>
                    </a:cubicBezTo>
                    <a:cubicBezTo>
                      <a:pt x="195" y="402"/>
                      <a:pt x="199" y="402"/>
                      <a:pt x="200" y="402"/>
                    </a:cubicBezTo>
                    <a:cubicBezTo>
                      <a:pt x="204" y="402"/>
                      <a:pt x="205" y="402"/>
                      <a:pt x="208" y="402"/>
                    </a:cubicBezTo>
                    <a:cubicBezTo>
                      <a:pt x="238" y="721"/>
                      <a:pt x="238" y="721"/>
                      <a:pt x="238" y="721"/>
                    </a:cubicBezTo>
                    <a:cubicBezTo>
                      <a:pt x="240" y="744"/>
                      <a:pt x="259" y="762"/>
                      <a:pt x="283" y="762"/>
                    </a:cubicBezTo>
                    <a:cubicBezTo>
                      <a:pt x="284" y="762"/>
                      <a:pt x="285" y="762"/>
                      <a:pt x="287" y="762"/>
                    </a:cubicBezTo>
                    <a:cubicBezTo>
                      <a:pt x="312" y="760"/>
                      <a:pt x="330" y="738"/>
                      <a:pt x="328" y="713"/>
                    </a:cubicBezTo>
                    <a:cubicBezTo>
                      <a:pt x="328" y="713"/>
                      <a:pt x="303" y="351"/>
                      <a:pt x="303" y="350"/>
                    </a:cubicBezTo>
                    <a:cubicBezTo>
                      <a:pt x="301" y="315"/>
                      <a:pt x="301" y="325"/>
                      <a:pt x="301" y="315"/>
                    </a:cubicBezTo>
                    <a:cubicBezTo>
                      <a:pt x="301" y="133"/>
                      <a:pt x="301" y="133"/>
                      <a:pt x="301" y="133"/>
                    </a:cubicBezTo>
                    <a:cubicBezTo>
                      <a:pt x="315" y="136"/>
                      <a:pt x="329" y="138"/>
                      <a:pt x="342" y="138"/>
                    </a:cubicBezTo>
                    <a:cubicBezTo>
                      <a:pt x="395" y="138"/>
                      <a:pt x="441" y="108"/>
                      <a:pt x="488" y="73"/>
                    </a:cubicBezTo>
                    <a:cubicBezTo>
                      <a:pt x="503" y="62"/>
                      <a:pt x="507" y="42"/>
                      <a:pt x="500" y="26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7" name="Freeform: Shape 14"/>
              <p:cNvSpPr/>
              <p:nvPr/>
            </p:nvSpPr>
            <p:spPr bwMode="auto">
              <a:xfrm>
                <a:off x="1931988" y="2530475"/>
                <a:ext cx="122238" cy="484188"/>
              </a:xfrm>
              <a:custGeom>
                <a:avLst/>
                <a:gdLst/>
                <a:ahLst/>
                <a:cxnLst>
                  <a:cxn ang="0">
                    <a:pos x="40" y="305"/>
                  </a:cxn>
                  <a:cxn ang="0">
                    <a:pos x="38" y="305"/>
                  </a:cxn>
                  <a:cxn ang="0">
                    <a:pos x="0" y="254"/>
                  </a:cxn>
                  <a:cxn ang="0">
                    <a:pos x="38" y="0"/>
                  </a:cxn>
                  <a:cxn ang="0">
                    <a:pos x="40" y="0"/>
                  </a:cxn>
                  <a:cxn ang="0">
                    <a:pos x="77" y="254"/>
                  </a:cxn>
                  <a:cxn ang="0">
                    <a:pos x="40" y="305"/>
                  </a:cxn>
                </a:cxnLst>
                <a:rect l="0" t="0" r="r" b="b"/>
                <a:pathLst>
                  <a:path w="77" h="305">
                    <a:moveTo>
                      <a:pt x="40" y="305"/>
                    </a:moveTo>
                    <a:lnTo>
                      <a:pt x="38" y="305"/>
                    </a:lnTo>
                    <a:lnTo>
                      <a:pt x="0" y="254"/>
                    </a:lnTo>
                    <a:lnTo>
                      <a:pt x="38" y="0"/>
                    </a:lnTo>
                    <a:lnTo>
                      <a:pt x="40" y="0"/>
                    </a:lnTo>
                    <a:lnTo>
                      <a:pt x="77" y="254"/>
                    </a:lnTo>
                    <a:lnTo>
                      <a:pt x="40" y="305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8" name="Freeform: Shape 15"/>
              <p:cNvSpPr/>
              <p:nvPr/>
            </p:nvSpPr>
            <p:spPr bwMode="auto">
              <a:xfrm>
                <a:off x="1743076" y="1941513"/>
                <a:ext cx="501650" cy="501650"/>
              </a:xfrm>
              <a:custGeom>
                <a:avLst/>
                <a:gdLst/>
                <a:ahLst/>
                <a:cxnLst>
                  <a:cxn ang="0">
                    <a:pos x="197" y="99"/>
                  </a:cxn>
                  <a:cxn ang="0">
                    <a:pos x="98" y="198"/>
                  </a:cxn>
                  <a:cxn ang="0">
                    <a:pos x="0" y="99"/>
                  </a:cxn>
                  <a:cxn ang="0">
                    <a:pos x="98" y="0"/>
                  </a:cxn>
                  <a:cxn ang="0">
                    <a:pos x="197" y="99"/>
                  </a:cxn>
                  <a:cxn ang="0">
                    <a:pos x="197" y="99"/>
                  </a:cxn>
                  <a:cxn ang="0">
                    <a:pos x="197" y="99"/>
                  </a:cxn>
                </a:cxnLst>
                <a:rect l="0" t="0" r="r" b="b"/>
                <a:pathLst>
                  <a:path w="197" h="198">
                    <a:moveTo>
                      <a:pt x="197" y="99"/>
                    </a:moveTo>
                    <a:cubicBezTo>
                      <a:pt x="197" y="153"/>
                      <a:pt x="153" y="198"/>
                      <a:pt x="98" y="198"/>
                    </a:cubicBezTo>
                    <a:cubicBezTo>
                      <a:pt x="44" y="198"/>
                      <a:pt x="0" y="153"/>
                      <a:pt x="0" y="99"/>
                    </a:cubicBezTo>
                    <a:cubicBezTo>
                      <a:pt x="0" y="44"/>
                      <a:pt x="44" y="0"/>
                      <a:pt x="98" y="0"/>
                    </a:cubicBezTo>
                    <a:cubicBezTo>
                      <a:pt x="153" y="0"/>
                      <a:pt x="197" y="44"/>
                      <a:pt x="197" y="99"/>
                    </a:cubicBezTo>
                    <a:close/>
                    <a:moveTo>
                      <a:pt x="197" y="99"/>
                    </a:moveTo>
                    <a:cubicBezTo>
                      <a:pt x="197" y="99"/>
                      <a:pt x="197" y="99"/>
                      <a:pt x="197" y="99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  <p:sp>
        <p:nvSpPr>
          <p:cNvPr id="56" name="Title 1"/>
          <p:cNvSpPr txBox="1"/>
          <p:nvPr/>
        </p:nvSpPr>
        <p:spPr>
          <a:xfrm>
            <a:off x="857880" y="200199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US" altLang="zh-CN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GANTT</a:t>
            </a:r>
            <a:endParaRPr lang="en-GB" altLang="zh-CN" sz="18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7" name="图片 5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50187">
            <a:off x="-4580479" y="36322"/>
            <a:ext cx="6855716" cy="5996349"/>
          </a:xfrm>
          <a:prstGeom prst="rect">
            <a:avLst/>
          </a:prstGeom>
        </p:spPr>
      </p:pic>
      <p:pic>
        <p:nvPicPr>
          <p:cNvPr id="58" name="图片 5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6187267" y="-2196181"/>
            <a:ext cx="6855716" cy="5996349"/>
          </a:xfrm>
          <a:prstGeom prst="rect">
            <a:avLst/>
          </a:prstGeom>
        </p:spPr>
      </p:pic>
      <p:graphicFrame>
        <p:nvGraphicFramePr>
          <p:cNvPr id="3" name="Chart 1">
            <a:extLst>
              <a:ext uri="{FF2B5EF4-FFF2-40B4-BE49-F238E27FC236}">
                <a16:creationId xmlns:a16="http://schemas.microsoft.com/office/drawing/2014/main" id="{00000000-0008-0000-0000-000002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33844280"/>
              </p:ext>
            </p:extLst>
          </p:nvPr>
        </p:nvGraphicFramePr>
        <p:xfrm>
          <a:off x="2654915" y="2132591"/>
          <a:ext cx="6420815" cy="262727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59" name="表格 58">
            <a:extLst>
              <a:ext uri="{FF2B5EF4-FFF2-40B4-BE49-F238E27FC236}">
                <a16:creationId xmlns:a16="http://schemas.microsoft.com/office/drawing/2014/main" id="{46F7F8A7-CB3C-58A2-1C9C-80F441B762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7309285"/>
              </p:ext>
            </p:extLst>
          </p:nvPr>
        </p:nvGraphicFramePr>
        <p:xfrm>
          <a:off x="3247373" y="-10386"/>
          <a:ext cx="5750302" cy="184806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10598">
                  <a:extLst>
                    <a:ext uri="{9D8B030D-6E8A-4147-A177-3AD203B41FA5}">
                      <a16:colId xmlns:a16="http://schemas.microsoft.com/office/drawing/2014/main" val="2380205828"/>
                    </a:ext>
                  </a:extLst>
                </a:gridCol>
                <a:gridCol w="595849">
                  <a:extLst>
                    <a:ext uri="{9D8B030D-6E8A-4147-A177-3AD203B41FA5}">
                      <a16:colId xmlns:a16="http://schemas.microsoft.com/office/drawing/2014/main" val="4114687594"/>
                    </a:ext>
                  </a:extLst>
                </a:gridCol>
                <a:gridCol w="660459">
                  <a:extLst>
                    <a:ext uri="{9D8B030D-6E8A-4147-A177-3AD203B41FA5}">
                      <a16:colId xmlns:a16="http://schemas.microsoft.com/office/drawing/2014/main" val="2984506962"/>
                    </a:ext>
                  </a:extLst>
                </a:gridCol>
                <a:gridCol w="595849">
                  <a:extLst>
                    <a:ext uri="{9D8B030D-6E8A-4147-A177-3AD203B41FA5}">
                      <a16:colId xmlns:a16="http://schemas.microsoft.com/office/drawing/2014/main" val="2691542703"/>
                    </a:ext>
                  </a:extLst>
                </a:gridCol>
                <a:gridCol w="595849">
                  <a:extLst>
                    <a:ext uri="{9D8B030D-6E8A-4147-A177-3AD203B41FA5}">
                      <a16:colId xmlns:a16="http://schemas.microsoft.com/office/drawing/2014/main" val="4148895024"/>
                    </a:ext>
                  </a:extLst>
                </a:gridCol>
                <a:gridCol w="595849">
                  <a:extLst>
                    <a:ext uri="{9D8B030D-6E8A-4147-A177-3AD203B41FA5}">
                      <a16:colId xmlns:a16="http://schemas.microsoft.com/office/drawing/2014/main" val="1612990164"/>
                    </a:ext>
                  </a:extLst>
                </a:gridCol>
                <a:gridCol w="595849">
                  <a:extLst>
                    <a:ext uri="{9D8B030D-6E8A-4147-A177-3AD203B41FA5}">
                      <a16:colId xmlns:a16="http://schemas.microsoft.com/office/drawing/2014/main" val="2995567465"/>
                    </a:ext>
                  </a:extLst>
                </a:gridCol>
              </a:tblGrid>
              <a:tr h="195805">
                <a:tc>
                  <a:txBody>
                    <a:bodyPr/>
                    <a:lstStyle/>
                    <a:p>
                      <a:pPr algn="l" fontAlgn="ctr"/>
                      <a:r>
                        <a:rPr lang="en-GB" sz="900" u="none" strike="noStrike" dirty="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</a:rPr>
                        <a:t>Task Name</a:t>
                      </a:r>
                      <a:endParaRPr lang="en-GB" sz="900" b="1" i="0" u="none" strike="noStrike" dirty="0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5908" marR="5908" marT="590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900" u="none" strike="noStrike" dirty="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</a:rPr>
                        <a:t>Start Date</a:t>
                      </a:r>
                      <a:endParaRPr lang="en-GB" sz="900" b="1" i="0" u="none" strike="noStrike" dirty="0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5908" marR="5908" marT="590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900" u="none" strike="noStrike" dirty="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</a:rPr>
                        <a:t>End Date</a:t>
                      </a:r>
                      <a:endParaRPr lang="en-GB" sz="900" b="1" i="0" u="none" strike="noStrike" dirty="0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5908" marR="5908" marT="590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900" u="none" strike="noStrike" dirty="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</a:rPr>
                        <a:t>Duration (Days)</a:t>
                      </a:r>
                      <a:endParaRPr lang="en-GB" sz="900" b="1" i="0" u="none" strike="noStrike" dirty="0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5908" marR="5908" marT="590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900" u="none" strike="noStrike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</a:rPr>
                        <a:t>Days Complete</a:t>
                      </a:r>
                      <a:endParaRPr lang="en-GB" sz="900" b="1" i="0" u="none" strike="noStrike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5908" marR="5908" marT="590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900" u="none" strike="noStrike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</a:rPr>
                        <a:t>Days Remaining</a:t>
                      </a:r>
                      <a:endParaRPr lang="en-GB" sz="900" b="1" i="0" u="none" strike="noStrike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5908" marR="5908" marT="590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900" u="none" strike="noStrike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</a:rPr>
                        <a:t>Percent Complete</a:t>
                      </a:r>
                      <a:endParaRPr lang="en-GB" sz="900" b="1" i="0" u="none" strike="noStrike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5908" marR="5908" marT="5908" marB="0" anchor="ctr"/>
                </a:tc>
                <a:extLst>
                  <a:ext uri="{0D108BD9-81ED-4DB2-BD59-A6C34878D82A}">
                    <a16:rowId xmlns:a16="http://schemas.microsoft.com/office/drawing/2014/main" val="2842297755"/>
                  </a:ext>
                </a:extLst>
              </a:tr>
              <a:tr h="13146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</a:rPr>
                        <a:t>Read about the project (literature review)</a:t>
                      </a:r>
                      <a:endParaRPr lang="en-US" sz="900" b="0" i="0" u="none" strike="noStrike" dirty="0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5908" marR="5908" marT="590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900" u="none" strike="noStrike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</a:rPr>
                        <a:t>2023/12/9</a:t>
                      </a:r>
                      <a:endParaRPr lang="en-US" altLang="zh-CN" sz="900" b="0" i="0" u="none" strike="noStrike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5908" marR="5908" marT="590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900" u="none" strike="noStrike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</a:rPr>
                        <a:t>2023/12/24</a:t>
                      </a:r>
                      <a:endParaRPr lang="en-US" altLang="zh-CN" sz="900" b="1" i="0" u="none" strike="noStrike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5908" marR="5908" marT="590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900" u="none" strike="noStrike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</a:rPr>
                        <a:t>16</a:t>
                      </a:r>
                      <a:endParaRPr lang="en-US" altLang="zh-CN" sz="900" b="0" i="0" u="none" strike="noStrike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5908" marR="5908" marT="590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900" u="none" strike="noStrike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</a:rPr>
                        <a:t>15.00</a:t>
                      </a:r>
                      <a:endParaRPr lang="en-US" altLang="zh-CN" sz="900" b="1" i="0" u="none" strike="noStrike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5908" marR="5908" marT="590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900" u="none" strike="noStrike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</a:rPr>
                        <a:t>0.00</a:t>
                      </a:r>
                      <a:endParaRPr lang="en-US" altLang="zh-CN" sz="900" b="1" i="0" u="none" strike="noStrike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5908" marR="5908" marT="590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900" u="none" strike="noStrike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</a:rPr>
                        <a:t>100%</a:t>
                      </a:r>
                      <a:endParaRPr lang="en-US" altLang="zh-CN" sz="900" b="0" i="0" u="none" strike="noStrike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5908" marR="5908" marT="5908" marB="0" anchor="b"/>
                </a:tc>
                <a:extLst>
                  <a:ext uri="{0D108BD9-81ED-4DB2-BD59-A6C34878D82A}">
                    <a16:rowId xmlns:a16="http://schemas.microsoft.com/office/drawing/2014/main" val="805537458"/>
                  </a:ext>
                </a:extLst>
              </a:tr>
              <a:tr h="13146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</a:rPr>
                        <a:t>Select a suitable voice-controlled system and study</a:t>
                      </a:r>
                      <a:endParaRPr lang="en-US" sz="900" b="0" i="0" u="none" strike="noStrike" dirty="0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5908" marR="5908" marT="590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900" u="none" strike="noStrike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</a:rPr>
                        <a:t>2023/12/19</a:t>
                      </a:r>
                      <a:endParaRPr lang="en-US" altLang="zh-CN" sz="900" b="0" i="0" u="none" strike="noStrike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5908" marR="5908" marT="590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900" u="none" strike="noStrike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</a:rPr>
                        <a:t>2024/1/28</a:t>
                      </a:r>
                      <a:endParaRPr lang="en-US" altLang="zh-CN" sz="900" b="1" i="0" u="none" strike="noStrike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5908" marR="5908" marT="590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900" u="none" strike="noStrike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</a:rPr>
                        <a:t>41</a:t>
                      </a:r>
                      <a:endParaRPr lang="en-US" altLang="zh-CN" sz="900" b="0" i="0" u="none" strike="noStrike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5908" marR="5908" marT="590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900" u="none" strike="noStrike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</a:rPr>
                        <a:t>40.00</a:t>
                      </a:r>
                      <a:endParaRPr lang="en-US" altLang="zh-CN" sz="900" b="1" i="0" u="none" strike="noStrike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5908" marR="5908" marT="590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900" u="none" strike="noStrike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</a:rPr>
                        <a:t>0.00</a:t>
                      </a:r>
                      <a:endParaRPr lang="en-US" altLang="zh-CN" sz="900" b="1" i="0" u="none" strike="noStrike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5908" marR="5908" marT="590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900" u="none" strike="noStrike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</a:rPr>
                        <a:t>100%</a:t>
                      </a:r>
                      <a:endParaRPr lang="en-US" altLang="zh-CN" sz="900" b="0" i="0" u="none" strike="noStrike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5908" marR="5908" marT="5908" marB="0" anchor="b"/>
                </a:tc>
                <a:extLst>
                  <a:ext uri="{0D108BD9-81ED-4DB2-BD59-A6C34878D82A}">
                    <a16:rowId xmlns:a16="http://schemas.microsoft.com/office/drawing/2014/main" val="1234230681"/>
                  </a:ext>
                </a:extLst>
              </a:tr>
              <a:tr h="131461">
                <a:tc>
                  <a:txBody>
                    <a:bodyPr/>
                    <a:lstStyle/>
                    <a:p>
                      <a:pPr algn="l" fontAlgn="b"/>
                      <a:r>
                        <a:rPr lang="en-GB" sz="900" u="none" strike="noStrike" dirty="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</a:rPr>
                        <a:t>Select and purchase components</a:t>
                      </a:r>
                      <a:endParaRPr lang="en-GB" sz="900" b="0" i="0" u="none" strike="noStrike" dirty="0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5908" marR="5908" marT="590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900" u="none" strike="noStrike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</a:rPr>
                        <a:t>2024/1/29</a:t>
                      </a:r>
                      <a:endParaRPr lang="en-US" altLang="zh-CN" sz="900" b="0" i="0" u="none" strike="noStrike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5908" marR="5908" marT="590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900" u="none" strike="noStrike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</a:rPr>
                        <a:t>2024/2/11</a:t>
                      </a:r>
                      <a:endParaRPr lang="en-US" altLang="zh-CN" sz="900" b="1" i="0" u="none" strike="noStrike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5908" marR="5908" marT="590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900" u="none" strike="noStrike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</a:rPr>
                        <a:t>14</a:t>
                      </a:r>
                      <a:endParaRPr lang="en-US" altLang="zh-CN" sz="900" b="0" i="0" u="none" strike="noStrike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5908" marR="5908" marT="590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900" u="none" strike="noStrike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</a:rPr>
                        <a:t>13.00</a:t>
                      </a:r>
                      <a:endParaRPr lang="en-US" altLang="zh-CN" sz="900" b="1" i="0" u="none" strike="noStrike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5908" marR="5908" marT="590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900" u="none" strike="noStrike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</a:rPr>
                        <a:t>0.00</a:t>
                      </a:r>
                      <a:endParaRPr lang="en-US" altLang="zh-CN" sz="900" b="1" i="0" u="none" strike="noStrike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5908" marR="5908" marT="590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900" u="none" strike="noStrike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</a:rPr>
                        <a:t>100%</a:t>
                      </a:r>
                      <a:endParaRPr lang="en-US" altLang="zh-CN" sz="900" b="0" i="0" u="none" strike="noStrike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5908" marR="5908" marT="5908" marB="0" anchor="b"/>
                </a:tc>
                <a:extLst>
                  <a:ext uri="{0D108BD9-81ED-4DB2-BD59-A6C34878D82A}">
                    <a16:rowId xmlns:a16="http://schemas.microsoft.com/office/drawing/2014/main" val="3677352700"/>
                  </a:ext>
                </a:extLst>
              </a:tr>
              <a:tr h="13146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</a:rPr>
                        <a:t>Write the code of basic component</a:t>
                      </a:r>
                      <a:endParaRPr lang="en-US" sz="900" b="0" i="0" u="none" strike="noStrike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5908" marR="5908" marT="590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900" u="none" strike="noStrike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</a:rPr>
                        <a:t>2024/2/12</a:t>
                      </a:r>
                      <a:endParaRPr lang="en-US" altLang="zh-CN" sz="900" b="0" i="0" u="none" strike="noStrike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5908" marR="5908" marT="590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900" u="none" strike="noStrike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</a:rPr>
                        <a:t>2024/2/25</a:t>
                      </a:r>
                      <a:endParaRPr lang="en-US" altLang="zh-CN" sz="900" b="1" i="0" u="none" strike="noStrike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5908" marR="5908" marT="590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900" u="none" strike="noStrike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</a:rPr>
                        <a:t>14</a:t>
                      </a:r>
                      <a:endParaRPr lang="en-US" altLang="zh-CN" sz="900" b="0" i="0" u="none" strike="noStrike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5908" marR="5908" marT="590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900" u="none" strike="noStrike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</a:rPr>
                        <a:t>3.90</a:t>
                      </a:r>
                      <a:endParaRPr lang="en-US" altLang="zh-CN" sz="900" b="1" i="0" u="none" strike="noStrike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5908" marR="5908" marT="590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900" u="none" strike="noStrike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</a:rPr>
                        <a:t>9.10</a:t>
                      </a:r>
                      <a:endParaRPr lang="en-US" altLang="zh-CN" sz="900" b="1" i="0" u="none" strike="noStrike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5908" marR="5908" marT="590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900" u="none" strike="noStrike" dirty="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</a:rPr>
                        <a:t>30%</a:t>
                      </a:r>
                      <a:endParaRPr lang="en-US" altLang="zh-CN" sz="900" b="0" i="0" u="none" strike="noStrike" dirty="0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5908" marR="5908" marT="5908" marB="0" anchor="b"/>
                </a:tc>
                <a:extLst>
                  <a:ext uri="{0D108BD9-81ED-4DB2-BD59-A6C34878D82A}">
                    <a16:rowId xmlns:a16="http://schemas.microsoft.com/office/drawing/2014/main" val="1426993858"/>
                  </a:ext>
                </a:extLst>
              </a:tr>
              <a:tr h="13146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Write basic code of  voice-control system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5908" marR="5908" marT="590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900" u="none" strike="noStrike">
                          <a:effectLst/>
                        </a:rPr>
                        <a:t>2024/2/26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5908" marR="5908" marT="590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900" u="none" strike="noStrike">
                          <a:effectLst/>
                        </a:rPr>
                        <a:t>2024/3/27</a:t>
                      </a:r>
                      <a:endParaRPr lang="en-US" altLang="zh-CN" sz="900" b="1" i="0" u="none" strike="noStrike">
                        <a:solidFill>
                          <a:srgbClr val="FA7D00"/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5908" marR="5908" marT="590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900" u="none" strike="noStrike">
                          <a:effectLst/>
                        </a:rPr>
                        <a:t>31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5908" marR="5908" marT="590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900" u="none" strike="noStrike">
                          <a:effectLst/>
                        </a:rPr>
                        <a:t>0.00</a:t>
                      </a:r>
                      <a:endParaRPr lang="en-US" altLang="zh-CN" sz="900" b="1" i="0" u="none" strike="noStrike">
                        <a:solidFill>
                          <a:srgbClr val="FA7D00"/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5908" marR="5908" marT="590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900" u="none" strike="noStrike">
                          <a:effectLst/>
                        </a:rPr>
                        <a:t>30.00</a:t>
                      </a:r>
                      <a:endParaRPr lang="en-US" altLang="zh-CN" sz="900" b="1" i="0" u="none" strike="noStrike">
                        <a:solidFill>
                          <a:srgbClr val="FA7D00"/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5908" marR="5908" marT="590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900" u="none" strike="noStrike">
                          <a:effectLst/>
                        </a:rPr>
                        <a:t>0%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5908" marR="5908" marT="5908" marB="0" anchor="b"/>
                </a:tc>
                <a:extLst>
                  <a:ext uri="{0D108BD9-81ED-4DB2-BD59-A6C34878D82A}">
                    <a16:rowId xmlns:a16="http://schemas.microsoft.com/office/drawing/2014/main" val="2393459248"/>
                  </a:ext>
                </a:extLst>
              </a:tr>
              <a:tr h="13146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Write basic code of WIFI module and screen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5908" marR="5908" marT="590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900" u="none" strike="noStrike">
                          <a:effectLst/>
                        </a:rPr>
                        <a:t>2024/3/28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5908" marR="5908" marT="590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900" u="none" strike="noStrike">
                          <a:effectLst/>
                        </a:rPr>
                        <a:t>2024/4/27</a:t>
                      </a:r>
                      <a:endParaRPr lang="en-US" altLang="zh-CN" sz="900" b="1" i="0" u="none" strike="noStrike">
                        <a:solidFill>
                          <a:srgbClr val="FA7D00"/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5908" marR="5908" marT="590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900" u="none" strike="noStrike">
                          <a:effectLst/>
                        </a:rPr>
                        <a:t>31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5908" marR="5908" marT="590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900" u="none" strike="noStrike">
                          <a:effectLst/>
                        </a:rPr>
                        <a:t>0.00</a:t>
                      </a:r>
                      <a:endParaRPr lang="en-US" altLang="zh-CN" sz="900" b="1" i="0" u="none" strike="noStrike">
                        <a:solidFill>
                          <a:srgbClr val="FA7D00"/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5908" marR="5908" marT="590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900" u="none" strike="noStrike">
                          <a:effectLst/>
                        </a:rPr>
                        <a:t>30.00</a:t>
                      </a:r>
                      <a:endParaRPr lang="en-US" altLang="zh-CN" sz="900" b="1" i="0" u="none" strike="noStrike">
                        <a:solidFill>
                          <a:srgbClr val="FA7D00"/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5908" marR="5908" marT="590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900" u="none" strike="noStrike">
                          <a:effectLst/>
                        </a:rPr>
                        <a:t>0%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5908" marR="5908" marT="5908" marB="0" anchor="b"/>
                </a:tc>
                <a:extLst>
                  <a:ext uri="{0D108BD9-81ED-4DB2-BD59-A6C34878D82A}">
                    <a16:rowId xmlns:a16="http://schemas.microsoft.com/office/drawing/2014/main" val="848828054"/>
                  </a:ext>
                </a:extLst>
              </a:tr>
              <a:tr h="131461">
                <a:tc>
                  <a:txBody>
                    <a:bodyPr/>
                    <a:lstStyle/>
                    <a:p>
                      <a:pPr algn="l" fontAlgn="b"/>
                      <a:r>
                        <a:rPr lang="en-GB" sz="900" u="none" strike="noStrike">
                          <a:effectLst/>
                        </a:rPr>
                        <a:t>Implementation and testing</a:t>
                      </a:r>
                      <a:endParaRPr lang="en-GB" sz="900" b="0" i="0" u="none" strike="noStrike">
                        <a:solidFill>
                          <a:srgbClr val="000000"/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5908" marR="5908" marT="590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900" u="none" strike="noStrike">
                          <a:effectLst/>
                        </a:rPr>
                        <a:t>2024/4/28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5908" marR="5908" marT="590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900" u="none" strike="noStrike">
                          <a:effectLst/>
                        </a:rPr>
                        <a:t>2024/5/18</a:t>
                      </a:r>
                      <a:endParaRPr lang="en-US" altLang="zh-CN" sz="900" b="1" i="0" u="none" strike="noStrike">
                        <a:solidFill>
                          <a:srgbClr val="FA7D00"/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5908" marR="5908" marT="590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900" u="none" strike="noStrike">
                          <a:effectLst/>
                        </a:rPr>
                        <a:t>21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5908" marR="5908" marT="590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900" u="none" strike="noStrike">
                          <a:effectLst/>
                        </a:rPr>
                        <a:t>0.00</a:t>
                      </a:r>
                      <a:endParaRPr lang="en-US" altLang="zh-CN" sz="900" b="1" i="0" u="none" strike="noStrike">
                        <a:solidFill>
                          <a:srgbClr val="FA7D00"/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5908" marR="5908" marT="590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900" u="none" strike="noStrike">
                          <a:effectLst/>
                        </a:rPr>
                        <a:t>20.00</a:t>
                      </a:r>
                      <a:endParaRPr lang="en-US" altLang="zh-CN" sz="900" b="1" i="0" u="none" strike="noStrike">
                        <a:solidFill>
                          <a:srgbClr val="FA7D00"/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5908" marR="5908" marT="590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900" u="none" strike="noStrike">
                          <a:effectLst/>
                        </a:rPr>
                        <a:t>0%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5908" marR="5908" marT="5908" marB="0" anchor="b"/>
                </a:tc>
                <a:extLst>
                  <a:ext uri="{0D108BD9-81ED-4DB2-BD59-A6C34878D82A}">
                    <a16:rowId xmlns:a16="http://schemas.microsoft.com/office/drawing/2014/main" val="3065879825"/>
                  </a:ext>
                </a:extLst>
              </a:tr>
              <a:tr h="131461">
                <a:tc>
                  <a:txBody>
                    <a:bodyPr/>
                    <a:lstStyle/>
                    <a:p>
                      <a:pPr algn="l" fontAlgn="b"/>
                      <a:r>
                        <a:rPr lang="en-GB" sz="900" u="none" strike="noStrike">
                          <a:effectLst/>
                        </a:rPr>
                        <a:t>Write the final project</a:t>
                      </a:r>
                      <a:endParaRPr lang="en-GB" sz="900" b="0" i="0" u="none" strike="noStrike">
                        <a:solidFill>
                          <a:srgbClr val="000000"/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5908" marR="5908" marT="590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900" u="none" strike="noStrike">
                          <a:effectLst/>
                        </a:rPr>
                        <a:t>2024/5/19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5908" marR="5908" marT="590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900" u="none" strike="noStrike">
                          <a:effectLst/>
                        </a:rPr>
                        <a:t>2024/6/18</a:t>
                      </a:r>
                      <a:endParaRPr lang="en-US" altLang="zh-CN" sz="900" b="1" i="0" u="none" strike="noStrike">
                        <a:solidFill>
                          <a:srgbClr val="FA7D00"/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5908" marR="5908" marT="590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900" u="none" strike="noStrike">
                          <a:effectLst/>
                        </a:rPr>
                        <a:t>31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5908" marR="5908" marT="590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900" u="none" strike="noStrike">
                          <a:effectLst/>
                        </a:rPr>
                        <a:t>0.00</a:t>
                      </a:r>
                      <a:endParaRPr lang="en-US" altLang="zh-CN" sz="900" b="1" i="0" u="none" strike="noStrike">
                        <a:solidFill>
                          <a:srgbClr val="FA7D00"/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5908" marR="5908" marT="590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900" u="none" strike="noStrike">
                          <a:effectLst/>
                        </a:rPr>
                        <a:t>30.00</a:t>
                      </a:r>
                      <a:endParaRPr lang="en-US" altLang="zh-CN" sz="900" b="1" i="0" u="none" strike="noStrike">
                        <a:solidFill>
                          <a:srgbClr val="FA7D00"/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5908" marR="5908" marT="590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900" u="none" strike="noStrike">
                          <a:effectLst/>
                        </a:rPr>
                        <a:t>0%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5908" marR="5908" marT="5908" marB="0" anchor="b"/>
                </a:tc>
                <a:extLst>
                  <a:ext uri="{0D108BD9-81ED-4DB2-BD59-A6C34878D82A}">
                    <a16:rowId xmlns:a16="http://schemas.microsoft.com/office/drawing/2014/main" val="2402596194"/>
                  </a:ext>
                </a:extLst>
              </a:tr>
              <a:tr h="131461">
                <a:tc>
                  <a:txBody>
                    <a:bodyPr/>
                    <a:lstStyle/>
                    <a:p>
                      <a:pPr algn="l" fontAlgn="b"/>
                      <a:r>
                        <a:rPr lang="en-GB" sz="900" u="none" strike="noStrike">
                          <a:effectLst/>
                        </a:rPr>
                        <a:t>Preparing for the presentation</a:t>
                      </a:r>
                      <a:endParaRPr lang="en-GB" sz="900" b="0" i="0" u="none" strike="noStrike">
                        <a:solidFill>
                          <a:srgbClr val="000000"/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5908" marR="5908" marT="590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900" u="none" strike="noStrike">
                          <a:effectLst/>
                        </a:rPr>
                        <a:t>2024/6/19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5908" marR="5908" marT="590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900" u="none" strike="noStrike">
                          <a:effectLst/>
                        </a:rPr>
                        <a:t>2024/8/8</a:t>
                      </a:r>
                      <a:endParaRPr lang="en-US" altLang="zh-CN" sz="900" b="1" i="0" u="none" strike="noStrike">
                        <a:solidFill>
                          <a:srgbClr val="FA7D00"/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5908" marR="5908" marT="590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900" u="none" strike="noStrike">
                          <a:effectLst/>
                        </a:rPr>
                        <a:t>51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5908" marR="5908" marT="590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900" u="none" strike="noStrike">
                          <a:effectLst/>
                        </a:rPr>
                        <a:t>0.00</a:t>
                      </a:r>
                      <a:endParaRPr lang="en-US" altLang="zh-CN" sz="900" b="1" i="0" u="none" strike="noStrike">
                        <a:solidFill>
                          <a:srgbClr val="FA7D00"/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5908" marR="5908" marT="590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900" u="none" strike="noStrike">
                          <a:effectLst/>
                        </a:rPr>
                        <a:t>50.00</a:t>
                      </a:r>
                      <a:endParaRPr lang="en-US" altLang="zh-CN" sz="900" b="1" i="0" u="none" strike="noStrike">
                        <a:solidFill>
                          <a:srgbClr val="FA7D00"/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5908" marR="5908" marT="590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900" u="none" strike="noStrike">
                          <a:effectLst/>
                        </a:rPr>
                        <a:t>0%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5908" marR="5908" marT="5908" marB="0" anchor="b"/>
                </a:tc>
                <a:extLst>
                  <a:ext uri="{0D108BD9-81ED-4DB2-BD59-A6C34878D82A}">
                    <a16:rowId xmlns:a16="http://schemas.microsoft.com/office/drawing/2014/main" val="1434681506"/>
                  </a:ext>
                </a:extLst>
              </a:tr>
              <a:tr h="131461">
                <a:tc>
                  <a:txBody>
                    <a:bodyPr/>
                    <a:lstStyle/>
                    <a:p>
                      <a:pPr algn="l" fontAlgn="b"/>
                      <a:r>
                        <a:rPr lang="en-GB" sz="900" u="none" strike="noStrike">
                          <a:effectLst/>
                        </a:rPr>
                        <a:t>Presentation and report submission</a:t>
                      </a:r>
                      <a:endParaRPr lang="en-GB" sz="900" b="0" i="0" u="none" strike="noStrike">
                        <a:solidFill>
                          <a:srgbClr val="000000"/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5908" marR="5908" marT="590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900" u="none" strike="noStrike">
                          <a:effectLst/>
                        </a:rPr>
                        <a:t>2024/8/14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5908" marR="5908" marT="590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900" u="none" strike="noStrike">
                          <a:effectLst/>
                        </a:rPr>
                        <a:t>2024/9/1</a:t>
                      </a:r>
                      <a:endParaRPr lang="en-US" altLang="zh-CN" sz="900" b="1" i="0" u="none" strike="noStrike">
                        <a:solidFill>
                          <a:srgbClr val="FA7D00"/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5908" marR="5908" marT="590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900" u="none" strike="noStrike">
                          <a:effectLst/>
                        </a:rPr>
                        <a:t>19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5908" marR="5908" marT="590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900" u="none" strike="noStrike">
                          <a:effectLst/>
                        </a:rPr>
                        <a:t>0.00</a:t>
                      </a:r>
                      <a:endParaRPr lang="en-US" altLang="zh-CN" sz="900" b="1" i="0" u="none" strike="noStrike">
                        <a:solidFill>
                          <a:srgbClr val="FA7D00"/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5908" marR="5908" marT="590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900" u="none" strike="noStrike">
                          <a:effectLst/>
                        </a:rPr>
                        <a:t>18.00</a:t>
                      </a:r>
                      <a:endParaRPr lang="en-US" altLang="zh-CN" sz="900" b="1" i="0" u="none" strike="noStrike">
                        <a:solidFill>
                          <a:srgbClr val="FA7D00"/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5908" marR="5908" marT="590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900" u="none" strike="noStrike" dirty="0">
                          <a:effectLst/>
                        </a:rPr>
                        <a:t>0%</a:t>
                      </a:r>
                      <a:endParaRPr lang="en-US" altLang="zh-CN" sz="900" b="0" i="0" u="none" strike="noStrike" dirty="0">
                        <a:solidFill>
                          <a:srgbClr val="000000"/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5908" marR="5908" marT="5908" marB="0" anchor="b"/>
                </a:tc>
                <a:extLst>
                  <a:ext uri="{0D108BD9-81ED-4DB2-BD59-A6C34878D82A}">
                    <a16:rowId xmlns:a16="http://schemas.microsoft.com/office/drawing/2014/main" val="1931250523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10"/>
          <p:cNvGrpSpPr/>
          <p:nvPr/>
        </p:nvGrpSpPr>
        <p:grpSpPr>
          <a:xfrm>
            <a:off x="395536" y="1734884"/>
            <a:ext cx="2108233" cy="2628515"/>
            <a:chOff x="763805" y="1583131"/>
            <a:chExt cx="2318591" cy="2890803"/>
          </a:xfrm>
          <a:solidFill>
            <a:schemeClr val="accent1"/>
          </a:solidFill>
        </p:grpSpPr>
        <p:sp>
          <p:nvSpPr>
            <p:cNvPr id="44" name="Rectangle 11"/>
            <p:cNvSpPr/>
            <p:nvPr/>
          </p:nvSpPr>
          <p:spPr>
            <a:xfrm rot="19738725" flipV="1">
              <a:off x="2188157" y="1976141"/>
              <a:ext cx="894239" cy="5459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45" name="Group 12"/>
            <p:cNvGrpSpPr/>
            <p:nvPr/>
          </p:nvGrpSpPr>
          <p:grpSpPr>
            <a:xfrm>
              <a:off x="763805" y="1583131"/>
              <a:ext cx="1541131" cy="2890803"/>
              <a:chOff x="1482726" y="1941513"/>
              <a:chExt cx="1290638" cy="2420937"/>
            </a:xfrm>
            <a:grpFill/>
          </p:grpSpPr>
          <p:sp>
            <p:nvSpPr>
              <p:cNvPr id="46" name="Freeform: Shape 13"/>
              <p:cNvSpPr/>
              <p:nvPr/>
            </p:nvSpPr>
            <p:spPr bwMode="auto">
              <a:xfrm>
                <a:off x="1482726" y="2428875"/>
                <a:ext cx="1290638" cy="1933575"/>
              </a:xfrm>
              <a:custGeom>
                <a:avLst/>
                <a:gdLst/>
                <a:ahLst/>
                <a:cxnLst>
                  <a:cxn ang="0">
                    <a:pos x="490" y="13"/>
                  </a:cxn>
                  <a:cxn ang="0">
                    <a:pos x="442" y="12"/>
                  </a:cxn>
                  <a:cxn ang="0">
                    <a:pos x="269" y="31"/>
                  </a:cxn>
                  <a:cxn ang="0">
                    <a:pos x="224" y="11"/>
                  </a:cxn>
                  <a:cxn ang="0">
                    <a:pos x="224" y="11"/>
                  </a:cxn>
                  <a:cxn ang="0">
                    <a:pos x="200" y="36"/>
                  </a:cxn>
                  <a:cxn ang="0">
                    <a:pos x="176" y="11"/>
                  </a:cxn>
                  <a:cxn ang="0">
                    <a:pos x="135" y="30"/>
                  </a:cxn>
                  <a:cxn ang="0">
                    <a:pos x="15" y="333"/>
                  </a:cxn>
                  <a:cxn ang="0">
                    <a:pos x="53" y="368"/>
                  </a:cxn>
                  <a:cxn ang="0">
                    <a:pos x="56" y="368"/>
                  </a:cxn>
                  <a:cxn ang="0">
                    <a:pos x="91" y="327"/>
                  </a:cxn>
                  <a:cxn ang="0">
                    <a:pos x="99" y="192"/>
                  </a:cxn>
                  <a:cxn ang="0">
                    <a:pos x="99" y="315"/>
                  </a:cxn>
                  <a:cxn ang="0">
                    <a:pos x="100" y="352"/>
                  </a:cxn>
                  <a:cxn ang="0">
                    <a:pos x="80" y="713"/>
                  </a:cxn>
                  <a:cxn ang="0">
                    <a:pos x="122" y="762"/>
                  </a:cxn>
                  <a:cxn ang="0">
                    <a:pos x="126" y="762"/>
                  </a:cxn>
                  <a:cxn ang="0">
                    <a:pos x="171" y="720"/>
                  </a:cxn>
                  <a:cxn ang="0">
                    <a:pos x="193" y="402"/>
                  </a:cxn>
                  <a:cxn ang="0">
                    <a:pos x="200" y="402"/>
                  </a:cxn>
                  <a:cxn ang="0">
                    <a:pos x="208" y="402"/>
                  </a:cxn>
                  <a:cxn ang="0">
                    <a:pos x="238" y="721"/>
                  </a:cxn>
                  <a:cxn ang="0">
                    <a:pos x="283" y="762"/>
                  </a:cxn>
                  <a:cxn ang="0">
                    <a:pos x="287" y="762"/>
                  </a:cxn>
                  <a:cxn ang="0">
                    <a:pos x="328" y="713"/>
                  </a:cxn>
                  <a:cxn ang="0">
                    <a:pos x="303" y="350"/>
                  </a:cxn>
                  <a:cxn ang="0">
                    <a:pos x="301" y="315"/>
                  </a:cxn>
                  <a:cxn ang="0">
                    <a:pos x="301" y="133"/>
                  </a:cxn>
                  <a:cxn ang="0">
                    <a:pos x="342" y="138"/>
                  </a:cxn>
                  <a:cxn ang="0">
                    <a:pos x="488" y="73"/>
                  </a:cxn>
                  <a:cxn ang="0">
                    <a:pos x="500" y="26"/>
                  </a:cxn>
                </a:cxnLst>
                <a:rect l="0" t="0" r="r" b="b"/>
                <a:pathLst>
                  <a:path w="507" h="762">
                    <a:moveTo>
                      <a:pt x="490" y="13"/>
                    </a:moveTo>
                    <a:cubicBezTo>
                      <a:pt x="477" y="1"/>
                      <a:pt x="456" y="0"/>
                      <a:pt x="442" y="12"/>
                    </a:cubicBezTo>
                    <a:cubicBezTo>
                      <a:pt x="369" y="67"/>
                      <a:pt x="343" y="79"/>
                      <a:pt x="269" y="31"/>
                    </a:cubicBezTo>
                    <a:cubicBezTo>
                      <a:pt x="263" y="27"/>
                      <a:pt x="237" y="14"/>
                      <a:pt x="224" y="11"/>
                    </a:cubicBezTo>
                    <a:cubicBezTo>
                      <a:pt x="224" y="11"/>
                      <a:pt x="224" y="11"/>
                      <a:pt x="224" y="11"/>
                    </a:cubicBezTo>
                    <a:cubicBezTo>
                      <a:pt x="200" y="36"/>
                      <a:pt x="200" y="36"/>
                      <a:pt x="200" y="36"/>
                    </a:cubicBezTo>
                    <a:cubicBezTo>
                      <a:pt x="176" y="11"/>
                      <a:pt x="176" y="11"/>
                      <a:pt x="176" y="11"/>
                    </a:cubicBezTo>
                    <a:cubicBezTo>
                      <a:pt x="164" y="14"/>
                      <a:pt x="137" y="28"/>
                      <a:pt x="135" y="30"/>
                    </a:cubicBezTo>
                    <a:cubicBezTo>
                      <a:pt x="64" y="73"/>
                      <a:pt x="0" y="140"/>
                      <a:pt x="15" y="333"/>
                    </a:cubicBezTo>
                    <a:cubicBezTo>
                      <a:pt x="17" y="353"/>
                      <a:pt x="33" y="368"/>
                      <a:pt x="53" y="368"/>
                    </a:cubicBezTo>
                    <a:cubicBezTo>
                      <a:pt x="54" y="368"/>
                      <a:pt x="55" y="368"/>
                      <a:pt x="56" y="368"/>
                    </a:cubicBezTo>
                    <a:cubicBezTo>
                      <a:pt x="77" y="367"/>
                      <a:pt x="93" y="348"/>
                      <a:pt x="91" y="327"/>
                    </a:cubicBezTo>
                    <a:cubicBezTo>
                      <a:pt x="87" y="267"/>
                      <a:pt x="90" y="224"/>
                      <a:pt x="99" y="192"/>
                    </a:cubicBezTo>
                    <a:cubicBezTo>
                      <a:pt x="99" y="315"/>
                      <a:pt x="99" y="315"/>
                      <a:pt x="99" y="315"/>
                    </a:cubicBezTo>
                    <a:cubicBezTo>
                      <a:pt x="99" y="328"/>
                      <a:pt x="99" y="319"/>
                      <a:pt x="100" y="352"/>
                    </a:cubicBezTo>
                    <a:cubicBezTo>
                      <a:pt x="80" y="713"/>
                      <a:pt x="80" y="713"/>
                      <a:pt x="80" y="713"/>
                    </a:cubicBezTo>
                    <a:cubicBezTo>
                      <a:pt x="79" y="738"/>
                      <a:pt x="97" y="760"/>
                      <a:pt x="122" y="762"/>
                    </a:cubicBezTo>
                    <a:cubicBezTo>
                      <a:pt x="123" y="762"/>
                      <a:pt x="125" y="762"/>
                      <a:pt x="126" y="762"/>
                    </a:cubicBezTo>
                    <a:cubicBezTo>
                      <a:pt x="149" y="762"/>
                      <a:pt x="169" y="744"/>
                      <a:pt x="171" y="720"/>
                    </a:cubicBezTo>
                    <a:cubicBezTo>
                      <a:pt x="193" y="402"/>
                      <a:pt x="193" y="402"/>
                      <a:pt x="193" y="402"/>
                    </a:cubicBezTo>
                    <a:cubicBezTo>
                      <a:pt x="195" y="402"/>
                      <a:pt x="199" y="402"/>
                      <a:pt x="200" y="402"/>
                    </a:cubicBezTo>
                    <a:cubicBezTo>
                      <a:pt x="204" y="402"/>
                      <a:pt x="205" y="402"/>
                      <a:pt x="208" y="402"/>
                    </a:cubicBezTo>
                    <a:cubicBezTo>
                      <a:pt x="238" y="721"/>
                      <a:pt x="238" y="721"/>
                      <a:pt x="238" y="721"/>
                    </a:cubicBezTo>
                    <a:cubicBezTo>
                      <a:pt x="240" y="744"/>
                      <a:pt x="259" y="762"/>
                      <a:pt x="283" y="762"/>
                    </a:cubicBezTo>
                    <a:cubicBezTo>
                      <a:pt x="284" y="762"/>
                      <a:pt x="285" y="762"/>
                      <a:pt x="287" y="762"/>
                    </a:cubicBezTo>
                    <a:cubicBezTo>
                      <a:pt x="312" y="760"/>
                      <a:pt x="330" y="738"/>
                      <a:pt x="328" y="713"/>
                    </a:cubicBezTo>
                    <a:cubicBezTo>
                      <a:pt x="328" y="713"/>
                      <a:pt x="303" y="351"/>
                      <a:pt x="303" y="350"/>
                    </a:cubicBezTo>
                    <a:cubicBezTo>
                      <a:pt x="301" y="315"/>
                      <a:pt x="301" y="325"/>
                      <a:pt x="301" y="315"/>
                    </a:cubicBezTo>
                    <a:cubicBezTo>
                      <a:pt x="301" y="133"/>
                      <a:pt x="301" y="133"/>
                      <a:pt x="301" y="133"/>
                    </a:cubicBezTo>
                    <a:cubicBezTo>
                      <a:pt x="315" y="136"/>
                      <a:pt x="329" y="138"/>
                      <a:pt x="342" y="138"/>
                    </a:cubicBezTo>
                    <a:cubicBezTo>
                      <a:pt x="395" y="138"/>
                      <a:pt x="441" y="108"/>
                      <a:pt x="488" y="73"/>
                    </a:cubicBezTo>
                    <a:cubicBezTo>
                      <a:pt x="503" y="62"/>
                      <a:pt x="507" y="42"/>
                      <a:pt x="500" y="26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7" name="Freeform: Shape 14"/>
              <p:cNvSpPr/>
              <p:nvPr/>
            </p:nvSpPr>
            <p:spPr bwMode="auto">
              <a:xfrm>
                <a:off x="1931988" y="2530475"/>
                <a:ext cx="122238" cy="484188"/>
              </a:xfrm>
              <a:custGeom>
                <a:avLst/>
                <a:gdLst/>
                <a:ahLst/>
                <a:cxnLst>
                  <a:cxn ang="0">
                    <a:pos x="40" y="305"/>
                  </a:cxn>
                  <a:cxn ang="0">
                    <a:pos x="38" y="305"/>
                  </a:cxn>
                  <a:cxn ang="0">
                    <a:pos x="0" y="254"/>
                  </a:cxn>
                  <a:cxn ang="0">
                    <a:pos x="38" y="0"/>
                  </a:cxn>
                  <a:cxn ang="0">
                    <a:pos x="40" y="0"/>
                  </a:cxn>
                  <a:cxn ang="0">
                    <a:pos x="77" y="254"/>
                  </a:cxn>
                  <a:cxn ang="0">
                    <a:pos x="40" y="305"/>
                  </a:cxn>
                </a:cxnLst>
                <a:rect l="0" t="0" r="r" b="b"/>
                <a:pathLst>
                  <a:path w="77" h="305">
                    <a:moveTo>
                      <a:pt x="40" y="305"/>
                    </a:moveTo>
                    <a:lnTo>
                      <a:pt x="38" y="305"/>
                    </a:lnTo>
                    <a:lnTo>
                      <a:pt x="0" y="254"/>
                    </a:lnTo>
                    <a:lnTo>
                      <a:pt x="38" y="0"/>
                    </a:lnTo>
                    <a:lnTo>
                      <a:pt x="40" y="0"/>
                    </a:lnTo>
                    <a:lnTo>
                      <a:pt x="77" y="254"/>
                    </a:lnTo>
                    <a:lnTo>
                      <a:pt x="40" y="305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8" name="Freeform: Shape 15"/>
              <p:cNvSpPr/>
              <p:nvPr/>
            </p:nvSpPr>
            <p:spPr bwMode="auto">
              <a:xfrm>
                <a:off x="1743076" y="1941513"/>
                <a:ext cx="501650" cy="501650"/>
              </a:xfrm>
              <a:custGeom>
                <a:avLst/>
                <a:gdLst/>
                <a:ahLst/>
                <a:cxnLst>
                  <a:cxn ang="0">
                    <a:pos x="197" y="99"/>
                  </a:cxn>
                  <a:cxn ang="0">
                    <a:pos x="98" y="198"/>
                  </a:cxn>
                  <a:cxn ang="0">
                    <a:pos x="0" y="99"/>
                  </a:cxn>
                  <a:cxn ang="0">
                    <a:pos x="98" y="0"/>
                  </a:cxn>
                  <a:cxn ang="0">
                    <a:pos x="197" y="99"/>
                  </a:cxn>
                  <a:cxn ang="0">
                    <a:pos x="197" y="99"/>
                  </a:cxn>
                  <a:cxn ang="0">
                    <a:pos x="197" y="99"/>
                  </a:cxn>
                </a:cxnLst>
                <a:rect l="0" t="0" r="r" b="b"/>
                <a:pathLst>
                  <a:path w="197" h="198">
                    <a:moveTo>
                      <a:pt x="197" y="99"/>
                    </a:moveTo>
                    <a:cubicBezTo>
                      <a:pt x="197" y="153"/>
                      <a:pt x="153" y="198"/>
                      <a:pt x="98" y="198"/>
                    </a:cubicBezTo>
                    <a:cubicBezTo>
                      <a:pt x="44" y="198"/>
                      <a:pt x="0" y="153"/>
                      <a:pt x="0" y="99"/>
                    </a:cubicBezTo>
                    <a:cubicBezTo>
                      <a:pt x="0" y="44"/>
                      <a:pt x="44" y="0"/>
                      <a:pt x="98" y="0"/>
                    </a:cubicBezTo>
                    <a:cubicBezTo>
                      <a:pt x="153" y="0"/>
                      <a:pt x="197" y="44"/>
                      <a:pt x="197" y="99"/>
                    </a:cubicBezTo>
                    <a:close/>
                    <a:moveTo>
                      <a:pt x="197" y="99"/>
                    </a:moveTo>
                    <a:cubicBezTo>
                      <a:pt x="197" y="99"/>
                      <a:pt x="197" y="99"/>
                      <a:pt x="197" y="99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  <p:sp>
        <p:nvSpPr>
          <p:cNvPr id="56" name="Title 1"/>
          <p:cNvSpPr txBox="1"/>
          <p:nvPr/>
        </p:nvSpPr>
        <p:spPr>
          <a:xfrm>
            <a:off x="857880" y="200199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US" altLang="zh-CN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STUDY NOTES</a:t>
            </a:r>
            <a:endParaRPr lang="en-GB" altLang="zh-CN" sz="18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7" name="图片 5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50187">
            <a:off x="-4061903" y="-98125"/>
            <a:ext cx="6855716" cy="5996349"/>
          </a:xfrm>
          <a:prstGeom prst="rect">
            <a:avLst/>
          </a:prstGeom>
        </p:spPr>
      </p:pic>
      <p:pic>
        <p:nvPicPr>
          <p:cNvPr id="58" name="图片 5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6187267" y="-2196181"/>
            <a:ext cx="6855716" cy="5996349"/>
          </a:xfrm>
          <a:prstGeom prst="rect">
            <a:avLst/>
          </a:prstGeom>
        </p:spPr>
      </p:pic>
      <p:pic>
        <p:nvPicPr>
          <p:cNvPr id="3" name="图片 2" descr="文本, 信件&#10;&#10;描述已自动生成">
            <a:extLst>
              <a:ext uri="{FF2B5EF4-FFF2-40B4-BE49-F238E27FC236}">
                <a16:creationId xmlns:a16="http://schemas.microsoft.com/office/drawing/2014/main" id="{0E9F9B4C-B78F-9AAE-7E89-AAE02445E93A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26" t="4281" r="9191" b="9810"/>
          <a:stretch/>
        </p:blipFill>
        <p:spPr>
          <a:xfrm>
            <a:off x="5473401" y="202890"/>
            <a:ext cx="3616144" cy="4758834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F64E7E3D-9A1D-3EBF-8ECE-6B988A08E9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3182" y="1052078"/>
            <a:ext cx="5005250" cy="3060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315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1"/>
          <p:cNvSpPr txBox="1"/>
          <p:nvPr/>
        </p:nvSpPr>
        <p:spPr>
          <a:xfrm>
            <a:off x="857880" y="200199"/>
            <a:ext cx="3138056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GB" altLang="zh-CN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Confirm pin wiring</a:t>
            </a:r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50187">
            <a:off x="-4599043" y="-21041"/>
            <a:ext cx="6855716" cy="5996349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6187267" y="-2196181"/>
            <a:ext cx="6855716" cy="5996349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77A76271-D65E-292F-86AF-A5245E411BEA}"/>
              </a:ext>
            </a:extLst>
          </p:cNvPr>
          <p:cNvSpPr txBox="1"/>
          <p:nvPr/>
        </p:nvSpPr>
        <p:spPr>
          <a:xfrm>
            <a:off x="2981960" y="1976120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17543E7F-4C2F-B4CA-360A-8648882AFFCD}"/>
              </a:ext>
            </a:extLst>
          </p:cNvPr>
          <p:cNvSpPr txBox="1"/>
          <p:nvPr/>
        </p:nvSpPr>
        <p:spPr>
          <a:xfrm>
            <a:off x="1432374" y="350267"/>
            <a:ext cx="3672408" cy="16563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US" altLang="zh-CN" sz="1800" kern="100" dirty="0"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 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US" altLang="zh-CN" sz="1800" kern="100" dirty="0"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ACCORDING TO :</a:t>
            </a:r>
          </a:p>
          <a:p>
            <a:pPr>
              <a:lnSpc>
                <a:spcPct val="115000"/>
              </a:lnSpc>
              <a:spcAft>
                <a:spcPts val="800"/>
              </a:spcAft>
            </a:pPr>
            <a:endParaRPr lang="en-US" altLang="zh-CN" sz="1800" kern="100" dirty="0">
              <a:effectLst/>
              <a:latin typeface="Arial" panose="020B0604020202020204" pitchFamily="34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</a:pP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25" name="图片 24" descr="图形用户界面, 文本, 应用程序, 电子邮件&#10;&#10;描述已自动生成">
            <a:extLst>
              <a:ext uri="{FF2B5EF4-FFF2-40B4-BE49-F238E27FC236}">
                <a16:creationId xmlns:a16="http://schemas.microsoft.com/office/drawing/2014/main" id="{BDDA7D6A-D425-732E-CCBD-DDF57B5E0C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1312553"/>
            <a:ext cx="6927696" cy="2477648"/>
          </a:xfrm>
          <a:prstGeom prst="rect">
            <a:avLst/>
          </a:prstGeom>
        </p:spPr>
      </p:pic>
      <p:sp>
        <p:nvSpPr>
          <p:cNvPr id="33" name="文本框 32">
            <a:extLst>
              <a:ext uri="{FF2B5EF4-FFF2-40B4-BE49-F238E27FC236}">
                <a16:creationId xmlns:a16="http://schemas.microsoft.com/office/drawing/2014/main" id="{216A1652-DB0E-6201-2739-5E465316C931}"/>
              </a:ext>
            </a:extLst>
          </p:cNvPr>
          <p:cNvSpPr txBox="1"/>
          <p:nvPr/>
        </p:nvSpPr>
        <p:spPr>
          <a:xfrm>
            <a:off x="1327454" y="3908290"/>
            <a:ext cx="4676334" cy="1235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US" altLang="zh-CN" sz="1800" kern="100" dirty="0"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 and DATASHEET</a:t>
            </a:r>
            <a:r>
              <a:rPr lang="en-US" altLang="zh-CN" kern="100" dirty="0"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S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 of components.</a:t>
            </a:r>
          </a:p>
          <a:p>
            <a:pPr>
              <a:lnSpc>
                <a:spcPct val="115000"/>
              </a:lnSpc>
              <a:spcAft>
                <a:spcPts val="800"/>
              </a:spcAft>
            </a:pPr>
            <a:endParaRPr lang="en-US" altLang="zh-CN" sz="1800" kern="100" dirty="0">
              <a:effectLst/>
              <a:latin typeface="Arial" panose="020B0604020202020204" pitchFamily="34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</a:pP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598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1"/>
          <p:cNvSpPr txBox="1"/>
          <p:nvPr/>
        </p:nvSpPr>
        <p:spPr>
          <a:xfrm>
            <a:off x="857880" y="200199"/>
            <a:ext cx="3138056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GB" altLang="zh-CN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Confirm pin wiring</a:t>
            </a:r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50187">
            <a:off x="-4599043" y="-21041"/>
            <a:ext cx="6855716" cy="5996349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6187267" y="-2196181"/>
            <a:ext cx="6855716" cy="5996349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77A76271-D65E-292F-86AF-A5245E411BEA}"/>
              </a:ext>
            </a:extLst>
          </p:cNvPr>
          <p:cNvSpPr txBox="1"/>
          <p:nvPr/>
        </p:nvSpPr>
        <p:spPr>
          <a:xfrm>
            <a:off x="2981960" y="1976120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17543E7F-4C2F-B4CA-360A-8648882AFFCD}"/>
              </a:ext>
            </a:extLst>
          </p:cNvPr>
          <p:cNvSpPr txBox="1"/>
          <p:nvPr/>
        </p:nvSpPr>
        <p:spPr>
          <a:xfrm>
            <a:off x="6012160" y="2067694"/>
            <a:ext cx="3672408" cy="20755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US" altLang="zh-CN" sz="1800" kern="100" dirty="0"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 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US" altLang="zh-CN" sz="1800" kern="100" dirty="0"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LIGHT: PC6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US" altLang="zh-CN" sz="1800" kern="100" dirty="0"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AIR CONDITIONING: PA12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US" altLang="zh-CN" sz="1800" kern="100" dirty="0"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FAN CONTROLLER: PA11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US" altLang="zh-CN" sz="1800" kern="100" dirty="0"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OTHER FURNITURE: PB2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21" name="图片 20" descr="表格&#10;&#10;描述已自动生成">
            <a:extLst>
              <a:ext uri="{FF2B5EF4-FFF2-40B4-BE49-F238E27FC236}">
                <a16:creationId xmlns:a16="http://schemas.microsoft.com/office/drawing/2014/main" id="{601199B3-BE3B-9584-8F9D-E820AD0434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9" y="618538"/>
            <a:ext cx="5465319" cy="3880014"/>
          </a:xfrm>
          <a:prstGeom prst="rect">
            <a:avLst/>
          </a:prstGeom>
        </p:spPr>
      </p:pic>
      <p:pic>
        <p:nvPicPr>
          <p:cNvPr id="23" name="图片 22" descr="表格&#10;&#10;描述已自动生成">
            <a:extLst>
              <a:ext uri="{FF2B5EF4-FFF2-40B4-BE49-F238E27FC236}">
                <a16:creationId xmlns:a16="http://schemas.microsoft.com/office/drawing/2014/main" id="{3F0E9D34-CD67-00B5-E4EF-21CF9D487B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9" y="4363332"/>
            <a:ext cx="5128755" cy="780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879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1"/>
          <p:cNvSpPr txBox="1"/>
          <p:nvPr/>
        </p:nvSpPr>
        <p:spPr>
          <a:xfrm>
            <a:off x="857880" y="200199"/>
            <a:ext cx="3138056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GB" altLang="zh-CN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Confirm pin wiring</a:t>
            </a:r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50187">
            <a:off x="-4599043" y="-21041"/>
            <a:ext cx="6855716" cy="5996349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6187267" y="-2196181"/>
            <a:ext cx="6855716" cy="5996349"/>
          </a:xfrm>
          <a:prstGeom prst="rect">
            <a:avLst/>
          </a:prstGeom>
        </p:spPr>
      </p:pic>
      <p:pic>
        <p:nvPicPr>
          <p:cNvPr id="19" name="图片 18" descr="图示, 示意图&#10;&#10;描述已自动生成">
            <a:extLst>
              <a:ext uri="{FF2B5EF4-FFF2-40B4-BE49-F238E27FC236}">
                <a16:creationId xmlns:a16="http://schemas.microsoft.com/office/drawing/2014/main" id="{0EBA46D6-85D4-C88D-F1F8-3B3557B38EC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58" t="12380" r="4808" b="14371"/>
          <a:stretch/>
        </p:blipFill>
        <p:spPr>
          <a:xfrm>
            <a:off x="1202772" y="609385"/>
            <a:ext cx="5996350" cy="437292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1"/>
          <p:cNvSpPr txBox="1"/>
          <p:nvPr/>
        </p:nvSpPr>
        <p:spPr>
          <a:xfrm>
            <a:off x="857880" y="200199"/>
            <a:ext cx="4218176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GB" altLang="zh-CN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Pin overview in STM32CUBEMX</a:t>
            </a:r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50187">
            <a:off x="-4599043" y="-21041"/>
            <a:ext cx="6855716" cy="5996349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6187267" y="-2196181"/>
            <a:ext cx="6855716" cy="5996349"/>
          </a:xfrm>
          <a:prstGeom prst="rect">
            <a:avLst/>
          </a:prstGeom>
        </p:spPr>
      </p:pic>
      <p:pic>
        <p:nvPicPr>
          <p:cNvPr id="5" name="图片 4" descr="图表&#10;&#10;描述已自动生成">
            <a:extLst>
              <a:ext uri="{FF2B5EF4-FFF2-40B4-BE49-F238E27FC236}">
                <a16:creationId xmlns:a16="http://schemas.microsoft.com/office/drawing/2014/main" id="{2CD8DF9A-9DCC-EA26-1984-F734D913DB5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911481"/>
            <a:ext cx="4218176" cy="4120363"/>
          </a:xfrm>
          <a:prstGeom prst="rect">
            <a:avLst/>
          </a:prstGeom>
        </p:spPr>
      </p:pic>
      <p:pic>
        <p:nvPicPr>
          <p:cNvPr id="2" name="53c78fb1c92cc94a8728beea0b24585a">
            <a:hlinkClick r:id="" action="ppaction://media"/>
            <a:extLst>
              <a:ext uri="{FF2B5EF4-FFF2-40B4-BE49-F238E27FC236}">
                <a16:creationId xmlns:a16="http://schemas.microsoft.com/office/drawing/2014/main" id="{1C41E9D8-AD31-0BF6-C73A-E5FFCE399432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012160" y="699542"/>
            <a:ext cx="2379945" cy="4229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05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43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OPIC_ID" val="2806177"/>
  <p:tag name="KSO_WM_TEMPLATE_OUTLINE_ID" val="15"/>
  <p:tag name="KSO_WM_TEMPLATE_SCENE_ID" val="1"/>
  <p:tag name="KSO_WM_TEMPLATE_JOB_ID" val="2"/>
  <p:tag name="KSO_WM_TEMPLATE_TOPIC_DEFAULT" val="1"/>
</p:tagLst>
</file>

<file path=ppt/theme/theme1.xml><?xml version="1.0" encoding="utf-8"?>
<a:theme xmlns:a="http://schemas.openxmlformats.org/drawingml/2006/main" name="第一PPT，www.1ppt.com">
  <a:themeElements>
    <a:clrScheme name="自定义 237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548BB7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548BB7"/>
      </a:hlink>
      <a:folHlink>
        <a:srgbClr val="BFBFB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defRPr sz="1200" dirty="0" smtClean="0">
            <a:solidFill>
              <a:schemeClr val="tx1">
                <a:lumMod val="75000"/>
                <a:lumOff val="25000"/>
              </a:schemeClr>
            </a:solidFill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548BB7"/>
    </a:accent1>
    <a:accent2>
      <a:srgbClr val="DD8047"/>
    </a:accent2>
    <a:accent3>
      <a:srgbClr val="A5AB81"/>
    </a:accent3>
    <a:accent4>
      <a:srgbClr val="D8B25C"/>
    </a:accent4>
    <a:accent5>
      <a:srgbClr val="7BA79D"/>
    </a:accent5>
    <a:accent6>
      <a:srgbClr val="968C8C"/>
    </a:accent6>
    <a:hlink>
      <a:srgbClr val="548BB7"/>
    </a:hlink>
    <a:folHlink>
      <a:srgbClr val="BFBFBF"/>
    </a:folHlink>
  </a:clrScheme>
</a:themeOverride>
</file>

<file path=ppt/theme/themeOverride2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548BB7"/>
    </a:accent1>
    <a:accent2>
      <a:srgbClr val="DD8047"/>
    </a:accent2>
    <a:accent3>
      <a:srgbClr val="A5AB81"/>
    </a:accent3>
    <a:accent4>
      <a:srgbClr val="D8B25C"/>
    </a:accent4>
    <a:accent5>
      <a:srgbClr val="7BA79D"/>
    </a:accent5>
    <a:accent6>
      <a:srgbClr val="968C8C"/>
    </a:accent6>
    <a:hlink>
      <a:srgbClr val="548BB7"/>
    </a:hlink>
    <a:folHlink>
      <a:srgbClr val="BFBFBF"/>
    </a:folHlink>
  </a:clrScheme>
</a:themeOverride>
</file>

<file path=ppt/theme/themeOverride3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548BB7"/>
    </a:accent1>
    <a:accent2>
      <a:srgbClr val="DD8047"/>
    </a:accent2>
    <a:accent3>
      <a:srgbClr val="A5AB81"/>
    </a:accent3>
    <a:accent4>
      <a:srgbClr val="D8B25C"/>
    </a:accent4>
    <a:accent5>
      <a:srgbClr val="7BA79D"/>
    </a:accent5>
    <a:accent6>
      <a:srgbClr val="968C8C"/>
    </a:accent6>
    <a:hlink>
      <a:srgbClr val="548BB7"/>
    </a:hlink>
    <a:folHlink>
      <a:srgbClr val="BFBFBF"/>
    </a:folHlink>
  </a:clrScheme>
</a:themeOverride>
</file>

<file path=ppt/theme/themeOverride4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548BB7"/>
    </a:accent1>
    <a:accent2>
      <a:srgbClr val="DD8047"/>
    </a:accent2>
    <a:accent3>
      <a:srgbClr val="A5AB81"/>
    </a:accent3>
    <a:accent4>
      <a:srgbClr val="D8B25C"/>
    </a:accent4>
    <a:accent5>
      <a:srgbClr val="7BA79D"/>
    </a:accent5>
    <a:accent6>
      <a:srgbClr val="968C8C"/>
    </a:accent6>
    <a:hlink>
      <a:srgbClr val="548BB7"/>
    </a:hlink>
    <a:folHlink>
      <a:srgbClr val="BFBFBF"/>
    </a:folHlink>
  </a:clrScheme>
</a:themeOverride>
</file>

<file path=ppt/theme/themeOverride5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548BB7"/>
    </a:accent1>
    <a:accent2>
      <a:srgbClr val="DD8047"/>
    </a:accent2>
    <a:accent3>
      <a:srgbClr val="A5AB81"/>
    </a:accent3>
    <a:accent4>
      <a:srgbClr val="D8B25C"/>
    </a:accent4>
    <a:accent5>
      <a:srgbClr val="7BA79D"/>
    </a:accent5>
    <a:accent6>
      <a:srgbClr val="968C8C"/>
    </a:accent6>
    <a:hlink>
      <a:srgbClr val="548BB7"/>
    </a:hlink>
    <a:folHlink>
      <a:srgbClr val="BFBFBF"/>
    </a:folHlink>
  </a:clrScheme>
</a:themeOverride>
</file>

<file path=ppt/theme/themeOverride6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548BB7"/>
    </a:accent1>
    <a:accent2>
      <a:srgbClr val="DD8047"/>
    </a:accent2>
    <a:accent3>
      <a:srgbClr val="A5AB81"/>
    </a:accent3>
    <a:accent4>
      <a:srgbClr val="D8B25C"/>
    </a:accent4>
    <a:accent5>
      <a:srgbClr val="7BA79D"/>
    </a:accent5>
    <a:accent6>
      <a:srgbClr val="968C8C"/>
    </a:accent6>
    <a:hlink>
      <a:srgbClr val="548BB7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597</TotalTime>
  <Words>340</Words>
  <Application>Microsoft Office PowerPoint</Application>
  <PresentationFormat>全屏显示(16:9)</PresentationFormat>
  <Paragraphs>134</Paragraphs>
  <Slides>10</Slides>
  <Notes>10</Notes>
  <HiddenSlides>0</HiddenSlides>
  <MMClips>2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8" baseType="lpstr">
      <vt:lpstr>DengXian</vt:lpstr>
      <vt:lpstr>DengXian</vt:lpstr>
      <vt:lpstr>微软雅黑</vt:lpstr>
      <vt:lpstr>Söhne</vt:lpstr>
      <vt:lpstr>Agency FB</vt:lpstr>
      <vt:lpstr>Arial</vt:lpstr>
      <vt:lpstr>Calibri</vt:lpstr>
      <vt:lpstr>第一PPT，www.1ppt.com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简约风格工作总结汇报PPT模板</dc:title>
  <dc:creator>user</dc:creator>
  <cp:keywords>第一PPT模板网-WWW.1PPT.COM</cp:keywords>
  <cp:lastModifiedBy>Junnan Liu [el23jl2]</cp:lastModifiedBy>
  <cp:revision>175</cp:revision>
  <dcterms:created xsi:type="dcterms:W3CDTF">2015-12-11T17:46:00Z</dcterms:created>
  <dcterms:modified xsi:type="dcterms:W3CDTF">2024-03-06T20:19:14Z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RubyTemplateID">
    <vt:lpwstr>2</vt:lpwstr>
  </property>
  <property fmtid="{D5CDD505-2E9C-101B-9397-08002B2CF9AE}" pid="3" name="KSOProductBuildVer">
    <vt:lpwstr>2052-10.1.0.7022</vt:lpwstr>
  </property>
</Properties>
</file>